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5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4354"/>
    <a:srgbClr val="398B9E"/>
    <a:srgbClr val="0141C8"/>
    <a:srgbClr val="030303"/>
    <a:srgbClr val="FF3300"/>
    <a:srgbClr val="991717"/>
    <a:srgbClr val="DBD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23" autoAdjust="0"/>
    <p:restoredTop sz="94660"/>
  </p:normalViewPr>
  <p:slideViewPr>
    <p:cSldViewPr snapToGrid="0">
      <p:cViewPr varScale="1">
        <p:scale>
          <a:sx n="65" d="100"/>
          <a:sy n="65" d="100"/>
        </p:scale>
        <p:origin x="88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80D82-D68B-409C-9EBA-38A7F8EB1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E3D6310-15AC-457C-803C-D51D7C4F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53D36C-21DE-445E-8CAD-1109D0B54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978A15-D00F-456A-8D54-16B1A019C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30B479-C998-49E7-88E3-BFCDC0F7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388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348BA4-BCC5-4E66-B9AB-1A64EA949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B3D4FB-BA33-4A2D-8547-61DD4A1211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F1A989-DE37-47CB-90D4-0EC783B8D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C10B99-0DF4-4524-A015-0322E1D1D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8AB95D-A1A7-4F68-95C4-2D72AC7D2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24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1A1D9AE-2A10-4D22-B23F-B34093A8D4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4E9C4D-3BE9-4F19-A509-00FEEA367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496DEA-E4E8-42B4-BB06-99FEDA8F9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DFA290-2B5A-4B23-BEC3-CDBEEDADE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5DF709-3B96-4569-B1A3-034E212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621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17C29D-63EC-4E96-BA94-3A8310E1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75FE80-97BF-47E9-9E8A-FE968F98F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B2B331-F74F-483B-AF70-41D57224A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124C90-877A-4F53-B258-E9750E815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A4A01A-BA38-4293-B9DF-7056C25D0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13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CDE4F4-B8BF-4FBA-A498-0240895C6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A2E4D4B-D9C6-4270-81F6-55A861ECA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ECB36F-E9A4-42E4-A277-00601371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D8005F-20E9-4577-A5ED-9F53F2A6F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62262F-686F-4C37-97E5-F01537C7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7322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028F7-6E57-4636-86CD-FD09A0F3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9B9FFE-6F68-4472-9858-9922661A0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45A9AE6-0863-49E8-94E5-4866023F1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C4C7955-8DE3-41A5-A4A3-2CCA318A9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41DEFF4-7822-4880-ACBE-4BFB3C797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1973BE4-AA66-41FC-B4C9-4F84331A3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095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0579B4-77FD-49A5-B9FD-661E56D68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D442930-0855-4D20-B11B-7B75E2541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7E3AE77-5F3A-4F34-B064-CE28C532D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0256A9C-3A37-4DFC-A316-6EA0799455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F5810BA-EA12-4414-83DE-8E8315B24B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F1F3A29-7275-4355-BBA8-DF6533A18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56C0FC5-0F01-4737-9EDE-FAD852C2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9E3152B-1C69-46E0-AECB-D4BF8091B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937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938CF-6F29-4724-8DD4-3990929ED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9BF3AE9-8311-4A6C-B6BC-DB1C1325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C92FCB3-0A4C-4B31-ABF9-CE3963B83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93171B9-C395-4BA5-8D2F-F161FCEDA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1198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3F32289-9FF2-401F-8200-71E7866A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0DB4B87-0CA4-400A-BE4A-CF2F605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C28B2A-F2A3-4687-9DBC-60F86818F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13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0987FF-8488-46C3-BA51-919DB9620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4B4BF6-E3FE-40FC-95AB-E4CA26124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273AABF-BEC2-4AC2-B150-BBB9F6DF9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67AEF92-3F7D-4A9B-A64C-6A93D3C9C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07B6A1-72FA-4276-BF0E-3C8F0E462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D03B13-CDCA-4E2F-A245-382BB20EC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030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579107-F794-4CA9-BF64-EAC2DB81D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E209F00-4E3B-482C-BBAC-8E0A35761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F0671B5-41F9-49CA-B0C2-44C9489AD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7B839C-6A9B-4D1D-A78B-57E00990B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DF35C6-7A2F-4873-AFE9-1B31B5093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15E329-53C3-4BA9-BF44-698A229F2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876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0407A7-20A6-4991-B65D-381E817D6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357B14-0719-4714-96A4-A9A7C50AA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13701E-5A60-4368-A2F9-E1AFF8360A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D4C528-52F3-42AA-BED1-58EA1CAB3E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6A2985-C82A-4DFA-9F18-A41001B96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908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estepanova@ecosmart-samara.ru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mailto:nklyushina@ecosmart-samara.r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0A23308-DA1F-4DD4-BECF-763D8D532EC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6335AB2-8363-4DAB-8DF6-5CAE1644DF61}"/>
              </a:ext>
            </a:extLst>
          </p:cNvPr>
          <p:cNvCxnSpPr>
            <a:cxnSpLocks/>
          </p:cNvCxnSpPr>
          <p:nvPr/>
        </p:nvCxnSpPr>
        <p:spPr>
          <a:xfrm flipH="1">
            <a:off x="2090964" y="3244073"/>
            <a:ext cx="323" cy="102504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6EDFED4-C53F-4674-B99B-101BA4A834F4}"/>
              </a:ext>
            </a:extLst>
          </p:cNvPr>
          <p:cNvCxnSpPr>
            <a:cxnSpLocks/>
          </p:cNvCxnSpPr>
          <p:nvPr/>
        </p:nvCxnSpPr>
        <p:spPr>
          <a:xfrm flipH="1">
            <a:off x="2090964" y="4269113"/>
            <a:ext cx="114999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4416827-793D-485B-BBD9-F946F8895F10}"/>
              </a:ext>
            </a:extLst>
          </p:cNvPr>
          <p:cNvCxnSpPr>
            <a:cxnSpLocks/>
          </p:cNvCxnSpPr>
          <p:nvPr/>
        </p:nvCxnSpPr>
        <p:spPr>
          <a:xfrm flipH="1">
            <a:off x="9217387" y="2718529"/>
            <a:ext cx="114999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DF645AAC-2AEE-496F-9D20-2AB8817FAC48}"/>
              </a:ext>
            </a:extLst>
          </p:cNvPr>
          <p:cNvCxnSpPr>
            <a:cxnSpLocks/>
          </p:cNvCxnSpPr>
          <p:nvPr/>
        </p:nvCxnSpPr>
        <p:spPr>
          <a:xfrm flipV="1">
            <a:off x="10367381" y="2718529"/>
            <a:ext cx="1" cy="103806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5540F3B-5236-4252-88E6-0E86F6C92BCE}"/>
              </a:ext>
            </a:extLst>
          </p:cNvPr>
          <p:cNvSpPr/>
          <p:nvPr/>
        </p:nvSpPr>
        <p:spPr>
          <a:xfrm>
            <a:off x="2193532" y="2875002"/>
            <a:ext cx="827544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Нейронные сети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EEB2FE72-62C5-4531-A05D-C5177E622D94}"/>
              </a:ext>
            </a:extLst>
          </p:cNvPr>
          <p:cNvSpPr txBox="1">
            <a:spLocks/>
          </p:cNvSpPr>
          <p:nvPr/>
        </p:nvSpPr>
        <p:spPr>
          <a:xfrm>
            <a:off x="2090964" y="4464511"/>
            <a:ext cx="5848350" cy="5357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Промышленные решения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2A77D358-8F15-4F0E-8AAE-DD9D7EF6C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4F2A1F9-FAE7-42FA-AB3B-8D71B5E93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56714" cy="1098485"/>
          </a:xfrm>
          <a:prstGeom prst="rect">
            <a:avLst/>
          </a:prstGeom>
        </p:spPr>
      </p:pic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2C6244ED-AA00-42AD-824C-6927F7FFF609}"/>
              </a:ext>
            </a:extLst>
          </p:cNvPr>
          <p:cNvSpPr txBox="1">
            <a:spLocks/>
          </p:cNvSpPr>
          <p:nvPr/>
        </p:nvSpPr>
        <p:spPr>
          <a:xfrm>
            <a:off x="528357" y="293910"/>
            <a:ext cx="3046791" cy="5357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EcoSmart</a:t>
            </a:r>
            <a:endParaRPr lang="ru-RU" sz="32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518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Объект 12">
            <a:extLst>
              <a:ext uri="{FF2B5EF4-FFF2-40B4-BE49-F238E27FC236}">
                <a16:creationId xmlns:a16="http://schemas.microsoft.com/office/drawing/2014/main" id="{CA09F608-413F-4B01-9207-E9E627AE8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60"/>
          <a:stretch/>
        </p:blipFill>
        <p:spPr>
          <a:xfrm>
            <a:off x="0" y="-13668"/>
            <a:ext cx="12192000" cy="1296276"/>
          </a:xfrm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6872ED77-4EAD-4F7D-A888-70D491DB854C}"/>
              </a:ext>
            </a:extLst>
          </p:cNvPr>
          <p:cNvSpPr/>
          <p:nvPr/>
        </p:nvSpPr>
        <p:spPr>
          <a:xfrm>
            <a:off x="-19987" y="-13668"/>
            <a:ext cx="12192000" cy="1296276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1A4354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Наши проекты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DC8067F-EB85-450A-BB80-6D93080DECE6}"/>
              </a:ext>
            </a:extLst>
          </p:cNvPr>
          <p:cNvCxnSpPr>
            <a:cxnSpLocks/>
          </p:cNvCxnSpPr>
          <p:nvPr/>
        </p:nvCxnSpPr>
        <p:spPr>
          <a:xfrm flipH="1">
            <a:off x="628356" y="3459072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1D3374D-9D82-496C-84BD-17E402D82655}"/>
              </a:ext>
            </a:extLst>
          </p:cNvPr>
          <p:cNvCxnSpPr>
            <a:cxnSpLocks/>
          </p:cNvCxnSpPr>
          <p:nvPr/>
        </p:nvCxnSpPr>
        <p:spPr>
          <a:xfrm>
            <a:off x="628355" y="2934116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EFF36CD-E35D-4838-8E39-BE385403550B}"/>
              </a:ext>
            </a:extLst>
          </p:cNvPr>
          <p:cNvCxnSpPr>
            <a:cxnSpLocks/>
          </p:cNvCxnSpPr>
          <p:nvPr/>
        </p:nvCxnSpPr>
        <p:spPr>
          <a:xfrm>
            <a:off x="4377394" y="1437061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1DC79B4-40F1-4AA2-98BA-9DE33A0CECE3}"/>
              </a:ext>
            </a:extLst>
          </p:cNvPr>
          <p:cNvCxnSpPr>
            <a:cxnSpLocks/>
          </p:cNvCxnSpPr>
          <p:nvPr/>
        </p:nvCxnSpPr>
        <p:spPr>
          <a:xfrm>
            <a:off x="5191715" y="1437061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A6250E-E073-497D-AC3C-158E5D0DCA4E}"/>
              </a:ext>
            </a:extLst>
          </p:cNvPr>
          <p:cNvSpPr txBox="1"/>
          <p:nvPr/>
        </p:nvSpPr>
        <p:spPr>
          <a:xfrm>
            <a:off x="582896" y="1434912"/>
            <a:ext cx="49631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Умный завод </a:t>
            </a:r>
            <a:r>
              <a:rPr lang="en-US" b="1" dirty="0" err="1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Ecolos</a:t>
            </a:r>
            <a:r>
              <a:rPr lang="en-US" b="1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Детекция и распознавание </a:t>
            </a:r>
          </a:p>
          <a:p>
            <a:pPr marL="811213" lvl="1"/>
            <a:r>
              <a:rPr lang="ru-RU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гос. номеров</a:t>
            </a:r>
          </a:p>
          <a:p>
            <a:pPr marL="811213" lvl="1" indent="-3683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Идентификация сотрудников</a:t>
            </a:r>
          </a:p>
          <a:p>
            <a:pPr marL="811213" lvl="1"/>
            <a:r>
              <a:rPr lang="ru-RU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лицу</a:t>
            </a:r>
          </a:p>
          <a:p>
            <a:pPr marL="809625" lvl="1" indent="-360363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Контроль клининга офисных и промышленных помещений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68260B7-31E6-4053-BEA3-5D473135F1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01" t="3907" r="11877" b="2010"/>
          <a:stretch/>
        </p:blipFill>
        <p:spPr>
          <a:xfrm>
            <a:off x="717186" y="3713217"/>
            <a:ext cx="4385012" cy="2748330"/>
          </a:xfrm>
          <a:prstGeom prst="rect">
            <a:avLst/>
          </a:prstGeom>
        </p:spPr>
      </p:pic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D938A243-9F10-4976-9E49-2CA188CC9BE6}"/>
              </a:ext>
            </a:extLst>
          </p:cNvPr>
          <p:cNvCxnSpPr>
            <a:cxnSpLocks/>
          </p:cNvCxnSpPr>
          <p:nvPr/>
        </p:nvCxnSpPr>
        <p:spPr>
          <a:xfrm flipH="1">
            <a:off x="628356" y="6563033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1D2746C4-9472-48EC-A295-52129755ED55}"/>
              </a:ext>
            </a:extLst>
          </p:cNvPr>
          <p:cNvCxnSpPr>
            <a:cxnSpLocks/>
          </p:cNvCxnSpPr>
          <p:nvPr/>
        </p:nvCxnSpPr>
        <p:spPr>
          <a:xfrm>
            <a:off x="628355" y="6038077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E58479C2-D813-44C2-9E37-9E112971E2B2}"/>
              </a:ext>
            </a:extLst>
          </p:cNvPr>
          <p:cNvCxnSpPr>
            <a:cxnSpLocks/>
          </p:cNvCxnSpPr>
          <p:nvPr/>
        </p:nvCxnSpPr>
        <p:spPr>
          <a:xfrm>
            <a:off x="4381159" y="3632911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251ED997-8CEE-48B5-AA9F-9D93C94CE274}"/>
              </a:ext>
            </a:extLst>
          </p:cNvPr>
          <p:cNvCxnSpPr>
            <a:cxnSpLocks/>
          </p:cNvCxnSpPr>
          <p:nvPr/>
        </p:nvCxnSpPr>
        <p:spPr>
          <a:xfrm>
            <a:off x="5195480" y="3632911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757EE2F7-E197-47AE-A259-5C3355993657}"/>
              </a:ext>
            </a:extLst>
          </p:cNvPr>
          <p:cNvCxnSpPr>
            <a:cxnSpLocks/>
          </p:cNvCxnSpPr>
          <p:nvPr/>
        </p:nvCxnSpPr>
        <p:spPr>
          <a:xfrm>
            <a:off x="10794782" y="1399278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A7A3937C-85C3-446C-9C4A-CF4B3534299A}"/>
              </a:ext>
            </a:extLst>
          </p:cNvPr>
          <p:cNvCxnSpPr>
            <a:cxnSpLocks/>
          </p:cNvCxnSpPr>
          <p:nvPr/>
        </p:nvCxnSpPr>
        <p:spPr>
          <a:xfrm>
            <a:off x="11609103" y="1399278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3B17DC52-EE99-4835-91C1-8D86D35230E6}"/>
              </a:ext>
            </a:extLst>
          </p:cNvPr>
          <p:cNvCxnSpPr>
            <a:cxnSpLocks/>
          </p:cNvCxnSpPr>
          <p:nvPr/>
        </p:nvCxnSpPr>
        <p:spPr>
          <a:xfrm flipH="1">
            <a:off x="6482840" y="4266712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7F65A39F-8510-4A7C-8CDA-26E2BFBEA60C}"/>
              </a:ext>
            </a:extLst>
          </p:cNvPr>
          <p:cNvCxnSpPr>
            <a:cxnSpLocks/>
          </p:cNvCxnSpPr>
          <p:nvPr/>
        </p:nvCxnSpPr>
        <p:spPr>
          <a:xfrm>
            <a:off x="6482839" y="3741756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0CC08075-B4A0-41B8-88F6-CF3AB3C9BC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32" b="20324"/>
          <a:stretch/>
        </p:blipFill>
        <p:spPr>
          <a:xfrm>
            <a:off x="6978271" y="4603407"/>
            <a:ext cx="4117718" cy="1736598"/>
          </a:xfrm>
          <a:prstGeom prst="rect">
            <a:avLst/>
          </a:prstGeom>
          <a:solidFill>
            <a:schemeClr val="tx1"/>
          </a:solidFill>
          <a:ln w="92075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A3758CFB-AE7B-4978-8662-1DBCF8610C91}"/>
              </a:ext>
            </a:extLst>
          </p:cNvPr>
          <p:cNvCxnSpPr>
            <a:cxnSpLocks/>
          </p:cNvCxnSpPr>
          <p:nvPr/>
        </p:nvCxnSpPr>
        <p:spPr>
          <a:xfrm>
            <a:off x="10794782" y="4423546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28315F00-FCEB-417D-8F1D-F13D2F045F5C}"/>
              </a:ext>
            </a:extLst>
          </p:cNvPr>
          <p:cNvCxnSpPr>
            <a:cxnSpLocks/>
          </p:cNvCxnSpPr>
          <p:nvPr/>
        </p:nvCxnSpPr>
        <p:spPr>
          <a:xfrm>
            <a:off x="11609103" y="4423546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id="{A92C2289-D8EE-45A9-938D-5648880F6B3B}"/>
              </a:ext>
            </a:extLst>
          </p:cNvPr>
          <p:cNvCxnSpPr>
            <a:cxnSpLocks/>
          </p:cNvCxnSpPr>
          <p:nvPr/>
        </p:nvCxnSpPr>
        <p:spPr>
          <a:xfrm flipH="1">
            <a:off x="6482840" y="6501957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9333EBD4-458B-4D33-B275-F8D3207E0513}"/>
              </a:ext>
            </a:extLst>
          </p:cNvPr>
          <p:cNvCxnSpPr>
            <a:cxnSpLocks/>
          </p:cNvCxnSpPr>
          <p:nvPr/>
        </p:nvCxnSpPr>
        <p:spPr>
          <a:xfrm>
            <a:off x="6482839" y="5977001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78FA42B4-8E10-465E-AD5A-D2DFF5C7B3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301" y="6075863"/>
            <a:ext cx="774699" cy="774699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0316494-7755-46DE-969A-070036DD26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647" t="23101" r="12428" b="10291"/>
          <a:stretch/>
        </p:blipFill>
        <p:spPr>
          <a:xfrm>
            <a:off x="6986557" y="1579140"/>
            <a:ext cx="4267830" cy="248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4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Объект 12">
            <a:extLst>
              <a:ext uri="{FF2B5EF4-FFF2-40B4-BE49-F238E27FC236}">
                <a16:creationId xmlns:a16="http://schemas.microsoft.com/office/drawing/2014/main" id="{BF90E3B5-E67B-4FE6-B4F2-7DD36DDE6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60"/>
          <a:stretch/>
        </p:blipFill>
        <p:spPr>
          <a:xfrm>
            <a:off x="0" y="-13668"/>
            <a:ext cx="12192000" cy="1296276"/>
          </a:xfrm>
        </p:spPr>
      </p:pic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5898DCF-1C3B-408B-BB63-0C9B107E85BC}"/>
              </a:ext>
            </a:extLst>
          </p:cNvPr>
          <p:cNvSpPr/>
          <p:nvPr/>
        </p:nvSpPr>
        <p:spPr>
          <a:xfrm>
            <a:off x="-18879" y="0"/>
            <a:ext cx="12192000" cy="1296276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1A4354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Наши проекты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DC8067F-EB85-450A-BB80-6D93080DECE6}"/>
              </a:ext>
            </a:extLst>
          </p:cNvPr>
          <p:cNvCxnSpPr>
            <a:cxnSpLocks/>
          </p:cNvCxnSpPr>
          <p:nvPr/>
        </p:nvCxnSpPr>
        <p:spPr>
          <a:xfrm flipH="1">
            <a:off x="701688" y="2605335"/>
            <a:ext cx="657678" cy="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1D3374D-9D82-496C-84BD-17E402D82655}"/>
              </a:ext>
            </a:extLst>
          </p:cNvPr>
          <p:cNvCxnSpPr>
            <a:cxnSpLocks/>
          </p:cNvCxnSpPr>
          <p:nvPr/>
        </p:nvCxnSpPr>
        <p:spPr>
          <a:xfrm>
            <a:off x="701687" y="2080379"/>
            <a:ext cx="0" cy="524956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EFF36CD-E35D-4838-8E39-BE385403550B}"/>
              </a:ext>
            </a:extLst>
          </p:cNvPr>
          <p:cNvCxnSpPr>
            <a:cxnSpLocks/>
          </p:cNvCxnSpPr>
          <p:nvPr/>
        </p:nvCxnSpPr>
        <p:spPr>
          <a:xfrm>
            <a:off x="4377394" y="1437061"/>
            <a:ext cx="814321" cy="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1DC79B4-40F1-4AA2-98BA-9DE33A0CECE3}"/>
              </a:ext>
            </a:extLst>
          </p:cNvPr>
          <p:cNvCxnSpPr>
            <a:cxnSpLocks/>
          </p:cNvCxnSpPr>
          <p:nvPr/>
        </p:nvCxnSpPr>
        <p:spPr>
          <a:xfrm>
            <a:off x="5191715" y="1437061"/>
            <a:ext cx="0" cy="633801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A6250E-E073-497D-AC3C-158E5D0DCA4E}"/>
              </a:ext>
            </a:extLst>
          </p:cNvPr>
          <p:cNvSpPr txBox="1"/>
          <p:nvPr/>
        </p:nvSpPr>
        <p:spPr>
          <a:xfrm>
            <a:off x="1045175" y="1619568"/>
            <a:ext cx="3533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b="1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Контроль </a:t>
            </a:r>
            <a:r>
              <a:rPr lang="ru-RU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средств индивидуальной защиты</a:t>
            </a:r>
          </a:p>
        </p:txBody>
      </p: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D938A243-9F10-4976-9E49-2CA188CC9BE6}"/>
              </a:ext>
            </a:extLst>
          </p:cNvPr>
          <p:cNvCxnSpPr>
            <a:cxnSpLocks/>
          </p:cNvCxnSpPr>
          <p:nvPr/>
        </p:nvCxnSpPr>
        <p:spPr>
          <a:xfrm flipH="1">
            <a:off x="628356" y="6563033"/>
            <a:ext cx="657678" cy="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1D2746C4-9472-48EC-A295-52129755ED55}"/>
              </a:ext>
            </a:extLst>
          </p:cNvPr>
          <p:cNvCxnSpPr>
            <a:cxnSpLocks/>
          </p:cNvCxnSpPr>
          <p:nvPr/>
        </p:nvCxnSpPr>
        <p:spPr>
          <a:xfrm>
            <a:off x="628355" y="6038077"/>
            <a:ext cx="0" cy="524956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E58479C2-D813-44C2-9E37-9E112971E2B2}"/>
              </a:ext>
            </a:extLst>
          </p:cNvPr>
          <p:cNvCxnSpPr>
            <a:cxnSpLocks/>
          </p:cNvCxnSpPr>
          <p:nvPr/>
        </p:nvCxnSpPr>
        <p:spPr>
          <a:xfrm>
            <a:off x="4381159" y="3444229"/>
            <a:ext cx="814321" cy="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251ED997-8CEE-48B5-AA9F-9D93C94CE274}"/>
              </a:ext>
            </a:extLst>
          </p:cNvPr>
          <p:cNvCxnSpPr>
            <a:cxnSpLocks/>
          </p:cNvCxnSpPr>
          <p:nvPr/>
        </p:nvCxnSpPr>
        <p:spPr>
          <a:xfrm>
            <a:off x="5195480" y="3444229"/>
            <a:ext cx="0" cy="633801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E58E0C66-C921-48F0-818A-83869E5AE389}"/>
              </a:ext>
            </a:extLst>
          </p:cNvPr>
          <p:cNvCxnSpPr>
            <a:cxnSpLocks/>
          </p:cNvCxnSpPr>
          <p:nvPr/>
        </p:nvCxnSpPr>
        <p:spPr>
          <a:xfrm flipH="1">
            <a:off x="6703345" y="2605335"/>
            <a:ext cx="657678" cy="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B3A67055-AF3C-4AE4-8BCA-BFABCC014C7E}"/>
              </a:ext>
            </a:extLst>
          </p:cNvPr>
          <p:cNvCxnSpPr>
            <a:cxnSpLocks/>
          </p:cNvCxnSpPr>
          <p:nvPr/>
        </p:nvCxnSpPr>
        <p:spPr>
          <a:xfrm>
            <a:off x="6703344" y="2080379"/>
            <a:ext cx="0" cy="524956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DE2F8AEA-CED9-415B-87D9-4726C45F6687}"/>
              </a:ext>
            </a:extLst>
          </p:cNvPr>
          <p:cNvCxnSpPr>
            <a:cxnSpLocks/>
          </p:cNvCxnSpPr>
          <p:nvPr/>
        </p:nvCxnSpPr>
        <p:spPr>
          <a:xfrm>
            <a:off x="10379051" y="1437061"/>
            <a:ext cx="814321" cy="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9D11558F-3614-49BC-94F8-02BCA87EEE2C}"/>
              </a:ext>
            </a:extLst>
          </p:cNvPr>
          <p:cNvCxnSpPr>
            <a:cxnSpLocks/>
          </p:cNvCxnSpPr>
          <p:nvPr/>
        </p:nvCxnSpPr>
        <p:spPr>
          <a:xfrm>
            <a:off x="11193372" y="1437061"/>
            <a:ext cx="0" cy="633801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B8E34B9E-83EA-48F2-9D4E-625083B0E7FF}"/>
              </a:ext>
            </a:extLst>
          </p:cNvPr>
          <p:cNvCxnSpPr>
            <a:cxnSpLocks/>
          </p:cNvCxnSpPr>
          <p:nvPr/>
        </p:nvCxnSpPr>
        <p:spPr>
          <a:xfrm flipH="1">
            <a:off x="6630013" y="6563033"/>
            <a:ext cx="657678" cy="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82A36B27-943E-44E3-9ECC-1E855901C1A6}"/>
              </a:ext>
            </a:extLst>
          </p:cNvPr>
          <p:cNvCxnSpPr>
            <a:cxnSpLocks/>
          </p:cNvCxnSpPr>
          <p:nvPr/>
        </p:nvCxnSpPr>
        <p:spPr>
          <a:xfrm>
            <a:off x="6630012" y="6038077"/>
            <a:ext cx="0" cy="524956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14F1061A-AB4B-4C87-A05E-7BD856EE849F}"/>
              </a:ext>
            </a:extLst>
          </p:cNvPr>
          <p:cNvCxnSpPr>
            <a:cxnSpLocks/>
          </p:cNvCxnSpPr>
          <p:nvPr/>
        </p:nvCxnSpPr>
        <p:spPr>
          <a:xfrm>
            <a:off x="10382816" y="3444229"/>
            <a:ext cx="814321" cy="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5E525364-7493-4531-AF9B-280832D129AD}"/>
              </a:ext>
            </a:extLst>
          </p:cNvPr>
          <p:cNvCxnSpPr>
            <a:cxnSpLocks/>
          </p:cNvCxnSpPr>
          <p:nvPr/>
        </p:nvCxnSpPr>
        <p:spPr>
          <a:xfrm>
            <a:off x="11197137" y="3444229"/>
            <a:ext cx="0" cy="633801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67DD49F-67A2-4CD3-8B45-3347718CB91D}"/>
              </a:ext>
            </a:extLst>
          </p:cNvPr>
          <p:cNvSpPr txBox="1"/>
          <p:nvPr/>
        </p:nvSpPr>
        <p:spPr>
          <a:xfrm>
            <a:off x="7172306" y="1639933"/>
            <a:ext cx="3533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b="1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Выявление брака </a:t>
            </a:r>
            <a:r>
              <a:rPr lang="ru-RU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деталей на производстве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74A21D-701E-4084-8B30-642A36D1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098" y="3526971"/>
            <a:ext cx="4372694" cy="293904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C62D63AD-7531-4E0E-B85D-3821B5C84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422" y="6096133"/>
            <a:ext cx="774699" cy="7746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397F39-5AA8-4CDA-B4ED-9288433C0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63" y="3526971"/>
            <a:ext cx="4365498" cy="294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0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Объект 12">
            <a:extLst>
              <a:ext uri="{FF2B5EF4-FFF2-40B4-BE49-F238E27FC236}">
                <a16:creationId xmlns:a16="http://schemas.microsoft.com/office/drawing/2014/main" id="{0DB63F85-F87A-40FF-A1DD-F887BC912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60"/>
          <a:stretch/>
        </p:blipFill>
        <p:spPr>
          <a:xfrm>
            <a:off x="0" y="-13668"/>
            <a:ext cx="12192000" cy="1296276"/>
          </a:xfrm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FA090DB8-7A2F-43DA-9675-9B04C105BA7D}"/>
              </a:ext>
            </a:extLst>
          </p:cNvPr>
          <p:cNvSpPr/>
          <p:nvPr/>
        </p:nvSpPr>
        <p:spPr>
          <a:xfrm>
            <a:off x="0" y="-29154"/>
            <a:ext cx="12192000" cy="1296276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Наши проекты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DC8067F-EB85-450A-BB80-6D93080DECE6}"/>
              </a:ext>
            </a:extLst>
          </p:cNvPr>
          <p:cNvCxnSpPr>
            <a:cxnSpLocks/>
          </p:cNvCxnSpPr>
          <p:nvPr/>
        </p:nvCxnSpPr>
        <p:spPr>
          <a:xfrm flipH="1">
            <a:off x="628628" y="3632911"/>
            <a:ext cx="657678" cy="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1D3374D-9D82-496C-84BD-17E402D82655}"/>
              </a:ext>
            </a:extLst>
          </p:cNvPr>
          <p:cNvCxnSpPr>
            <a:cxnSpLocks/>
          </p:cNvCxnSpPr>
          <p:nvPr/>
        </p:nvCxnSpPr>
        <p:spPr>
          <a:xfrm>
            <a:off x="628627" y="3107955"/>
            <a:ext cx="0" cy="524956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EFF36CD-E35D-4838-8E39-BE385403550B}"/>
              </a:ext>
            </a:extLst>
          </p:cNvPr>
          <p:cNvCxnSpPr>
            <a:cxnSpLocks/>
          </p:cNvCxnSpPr>
          <p:nvPr/>
        </p:nvCxnSpPr>
        <p:spPr>
          <a:xfrm>
            <a:off x="4377394" y="1437061"/>
            <a:ext cx="814321" cy="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1DC79B4-40F1-4AA2-98BA-9DE33A0CECE3}"/>
              </a:ext>
            </a:extLst>
          </p:cNvPr>
          <p:cNvCxnSpPr>
            <a:cxnSpLocks/>
          </p:cNvCxnSpPr>
          <p:nvPr/>
        </p:nvCxnSpPr>
        <p:spPr>
          <a:xfrm>
            <a:off x="5191715" y="1437061"/>
            <a:ext cx="0" cy="633801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A6250E-E073-497D-AC3C-158E5D0DCA4E}"/>
              </a:ext>
            </a:extLst>
          </p:cNvPr>
          <p:cNvSpPr txBox="1"/>
          <p:nvPr/>
        </p:nvSpPr>
        <p:spPr>
          <a:xfrm>
            <a:off x="1040499" y="1666865"/>
            <a:ext cx="38131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Детекция и распознавание дефектов полотна ЖД</a:t>
            </a:r>
            <a:r>
              <a:rPr lang="en-US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000" dirty="0">
              <a:solidFill>
                <a:srgbClr val="1A43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Рельсовые швы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Скрепления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Рельсовые соединители</a:t>
            </a:r>
          </a:p>
        </p:txBody>
      </p: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D938A243-9F10-4976-9E49-2CA188CC9BE6}"/>
              </a:ext>
            </a:extLst>
          </p:cNvPr>
          <p:cNvCxnSpPr>
            <a:cxnSpLocks/>
          </p:cNvCxnSpPr>
          <p:nvPr/>
        </p:nvCxnSpPr>
        <p:spPr>
          <a:xfrm flipH="1">
            <a:off x="628356" y="6563033"/>
            <a:ext cx="657678" cy="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1D2746C4-9472-48EC-A295-52129755ED55}"/>
              </a:ext>
            </a:extLst>
          </p:cNvPr>
          <p:cNvCxnSpPr>
            <a:cxnSpLocks/>
          </p:cNvCxnSpPr>
          <p:nvPr/>
        </p:nvCxnSpPr>
        <p:spPr>
          <a:xfrm>
            <a:off x="628355" y="6038077"/>
            <a:ext cx="0" cy="524956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E58479C2-D813-44C2-9E37-9E112971E2B2}"/>
              </a:ext>
            </a:extLst>
          </p:cNvPr>
          <p:cNvCxnSpPr>
            <a:cxnSpLocks/>
          </p:cNvCxnSpPr>
          <p:nvPr/>
        </p:nvCxnSpPr>
        <p:spPr>
          <a:xfrm>
            <a:off x="4381159" y="3632911"/>
            <a:ext cx="814321" cy="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251ED997-8CEE-48B5-AA9F-9D93C94CE274}"/>
              </a:ext>
            </a:extLst>
          </p:cNvPr>
          <p:cNvCxnSpPr>
            <a:cxnSpLocks/>
          </p:cNvCxnSpPr>
          <p:nvPr/>
        </p:nvCxnSpPr>
        <p:spPr>
          <a:xfrm>
            <a:off x="5195480" y="3632911"/>
            <a:ext cx="0" cy="633801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757EE2F7-E197-47AE-A259-5C3355993657}"/>
              </a:ext>
            </a:extLst>
          </p:cNvPr>
          <p:cNvCxnSpPr>
            <a:cxnSpLocks/>
          </p:cNvCxnSpPr>
          <p:nvPr/>
        </p:nvCxnSpPr>
        <p:spPr>
          <a:xfrm>
            <a:off x="10794782" y="2110483"/>
            <a:ext cx="814321" cy="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A7A3937C-85C3-446C-9C4A-CF4B3534299A}"/>
              </a:ext>
            </a:extLst>
          </p:cNvPr>
          <p:cNvCxnSpPr>
            <a:cxnSpLocks/>
          </p:cNvCxnSpPr>
          <p:nvPr/>
        </p:nvCxnSpPr>
        <p:spPr>
          <a:xfrm>
            <a:off x="11609103" y="2110483"/>
            <a:ext cx="0" cy="633801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3B17DC52-EE99-4835-91C1-8D86D35230E6}"/>
              </a:ext>
            </a:extLst>
          </p:cNvPr>
          <p:cNvCxnSpPr>
            <a:cxnSpLocks/>
          </p:cNvCxnSpPr>
          <p:nvPr/>
        </p:nvCxnSpPr>
        <p:spPr>
          <a:xfrm flipH="1">
            <a:off x="6482840" y="5616540"/>
            <a:ext cx="657678" cy="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7F65A39F-8510-4A7C-8CDA-26E2BFBEA60C}"/>
              </a:ext>
            </a:extLst>
          </p:cNvPr>
          <p:cNvCxnSpPr>
            <a:cxnSpLocks/>
          </p:cNvCxnSpPr>
          <p:nvPr/>
        </p:nvCxnSpPr>
        <p:spPr>
          <a:xfrm>
            <a:off x="6482839" y="5091584"/>
            <a:ext cx="0" cy="524956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2.jpeg">
            <a:extLst>
              <a:ext uri="{FF2B5EF4-FFF2-40B4-BE49-F238E27FC236}">
                <a16:creationId xmlns:a16="http://schemas.microsoft.com/office/drawing/2014/main" id="{FD809F3A-D1F7-4012-8A14-110DB2D7C699}"/>
              </a:ext>
            </a:extLst>
          </p:cNvPr>
          <p:cNvPicPr>
            <a:picLocks/>
          </p:cNvPicPr>
          <p:nvPr/>
        </p:nvPicPr>
        <p:blipFill rotWithShape="1">
          <a:blip r:embed="rId3" cstate="print"/>
          <a:srcRect l="6050" r="24248"/>
          <a:stretch/>
        </p:blipFill>
        <p:spPr>
          <a:xfrm>
            <a:off x="3175379" y="3862715"/>
            <a:ext cx="1774700" cy="2513231"/>
          </a:xfrm>
          <a:prstGeom prst="rect">
            <a:avLst/>
          </a:prstGeom>
        </p:spPr>
      </p:pic>
      <p:pic>
        <p:nvPicPr>
          <p:cNvPr id="32" name="image1.jpeg">
            <a:extLst>
              <a:ext uri="{FF2B5EF4-FFF2-40B4-BE49-F238E27FC236}">
                <a16:creationId xmlns:a16="http://schemas.microsoft.com/office/drawing/2014/main" id="{11BA25F5-509C-4B71-9662-489F5FF4E046}"/>
              </a:ext>
            </a:extLst>
          </p:cNvPr>
          <p:cNvPicPr>
            <a:picLocks/>
          </p:cNvPicPr>
          <p:nvPr/>
        </p:nvPicPr>
        <p:blipFill rotWithShape="1">
          <a:blip r:embed="rId4" cstate="print"/>
          <a:srcRect l="14891"/>
          <a:stretch/>
        </p:blipFill>
        <p:spPr>
          <a:xfrm>
            <a:off x="865593" y="3862717"/>
            <a:ext cx="2309783" cy="2538434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66A61A3-CB24-457E-9C76-E61DC8107171}"/>
              </a:ext>
            </a:extLst>
          </p:cNvPr>
          <p:cNvSpPr/>
          <p:nvPr/>
        </p:nvSpPr>
        <p:spPr>
          <a:xfrm>
            <a:off x="972457" y="4266712"/>
            <a:ext cx="2202919" cy="1771365"/>
          </a:xfrm>
          <a:prstGeom prst="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1A4354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B0562F-CE94-4B85-BDEA-3850F9E90C7E}"/>
              </a:ext>
            </a:extLst>
          </p:cNvPr>
          <p:cNvSpPr/>
          <p:nvPr/>
        </p:nvSpPr>
        <p:spPr>
          <a:xfrm>
            <a:off x="3953327" y="4266712"/>
            <a:ext cx="946813" cy="17918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1A4354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EEB745-E286-4BDB-B680-F5C838F47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236" y="2472574"/>
            <a:ext cx="4550812" cy="281026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4A81CA-4A2D-44D8-B260-9033B82B2574}"/>
              </a:ext>
            </a:extLst>
          </p:cNvPr>
          <p:cNvSpPr/>
          <p:nvPr/>
        </p:nvSpPr>
        <p:spPr>
          <a:xfrm>
            <a:off x="6871199" y="2859314"/>
            <a:ext cx="1894987" cy="2061029"/>
          </a:xfrm>
          <a:prstGeom prst="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1A4354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1167861-B9DF-474F-8D9B-2AE752FA496F}"/>
              </a:ext>
            </a:extLst>
          </p:cNvPr>
          <p:cNvSpPr/>
          <p:nvPr/>
        </p:nvSpPr>
        <p:spPr>
          <a:xfrm>
            <a:off x="9349204" y="2859314"/>
            <a:ext cx="1870339" cy="2061029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1A4354"/>
              </a:solidFill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2CFFD3FA-6E91-4111-994C-B45876F9C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422" y="6097814"/>
            <a:ext cx="774699" cy="77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3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Объект 12">
            <a:extLst>
              <a:ext uri="{FF2B5EF4-FFF2-40B4-BE49-F238E27FC236}">
                <a16:creationId xmlns:a16="http://schemas.microsoft.com/office/drawing/2014/main" id="{ECAF0E52-9463-4C83-AFCD-A0B681A83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60"/>
          <a:stretch/>
        </p:blipFill>
        <p:spPr>
          <a:xfrm>
            <a:off x="0" y="-13668"/>
            <a:ext cx="12192000" cy="1296276"/>
          </a:xfr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CA8424D-D3D6-4545-B8D1-4966AC7C182E}"/>
              </a:ext>
            </a:extLst>
          </p:cNvPr>
          <p:cNvSpPr/>
          <p:nvPr/>
        </p:nvSpPr>
        <p:spPr>
          <a:xfrm>
            <a:off x="0" y="-23314"/>
            <a:ext cx="12192000" cy="1296276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D9A044F-A29F-4233-BF6E-360A8E6DA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42" b="14010"/>
          <a:stretch/>
        </p:blipFill>
        <p:spPr>
          <a:xfrm>
            <a:off x="513747" y="1292254"/>
            <a:ext cx="11730805" cy="5560491"/>
          </a:xfrm>
          <a:prstGeom prst="rect">
            <a:avLst/>
          </a:prstGeom>
          <a:blipFill dpi="0" rotWithShape="1">
            <a:blip r:embed="rId4">
              <a:alphaModFix amt="85000"/>
            </a:blip>
            <a:srcRect/>
            <a:tile tx="0" ty="0" sx="100000" sy="100000" flip="none" algn="tl"/>
          </a:blipFill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Сотрудничество</a:t>
            </a: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96D69166-3622-4179-8ECA-4767F756B7C2}"/>
              </a:ext>
            </a:extLst>
          </p:cNvPr>
          <p:cNvSpPr/>
          <p:nvPr/>
        </p:nvSpPr>
        <p:spPr>
          <a:xfrm>
            <a:off x="-210702" y="1709596"/>
            <a:ext cx="55835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4838" indent="-342900" algn="ctr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Реализация проекта всей командой</a:t>
            </a: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4FEFC7D7-F490-4388-B88B-5BA509382160}"/>
              </a:ext>
            </a:extLst>
          </p:cNvPr>
          <p:cNvSpPr/>
          <p:nvPr/>
        </p:nvSpPr>
        <p:spPr>
          <a:xfrm>
            <a:off x="5899150" y="1709596"/>
            <a:ext cx="61284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4838" indent="-342900" algn="ctr">
              <a:buFont typeface="Wingdings" panose="05000000000000000000" pitchFamily="2" charset="2"/>
              <a:buChar char="ü"/>
            </a:pP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Outstaffing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сотрудников на внешние проекты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09D7FB9-051C-45F3-A538-0EF09D47F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759" y="2519115"/>
            <a:ext cx="4153480" cy="3543795"/>
          </a:xfrm>
          <a:prstGeom prst="rect">
            <a:avLst/>
          </a:prstGeom>
        </p:spPr>
      </p:pic>
      <p:sp>
        <p:nvSpPr>
          <p:cNvPr id="55" name="Полилиния: фигура 54">
            <a:extLst>
              <a:ext uri="{FF2B5EF4-FFF2-40B4-BE49-F238E27FC236}">
                <a16:creationId xmlns:a16="http://schemas.microsoft.com/office/drawing/2014/main" id="{02E5C1CA-A2F9-46BF-B5E1-1ABA2CB7A265}"/>
              </a:ext>
            </a:extLst>
          </p:cNvPr>
          <p:cNvSpPr/>
          <p:nvPr/>
        </p:nvSpPr>
        <p:spPr>
          <a:xfrm>
            <a:off x="5181600" y="4660900"/>
            <a:ext cx="1435100" cy="457200"/>
          </a:xfrm>
          <a:custGeom>
            <a:avLst/>
            <a:gdLst>
              <a:gd name="connsiteX0" fmla="*/ 0 w 1371600"/>
              <a:gd name="connsiteY0" fmla="*/ 368300 h 368300"/>
              <a:gd name="connsiteX1" fmla="*/ 1371600 w 1371600"/>
              <a:gd name="connsiteY1" fmla="*/ 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71600" h="368300">
                <a:moveTo>
                  <a:pt x="0" y="368300"/>
                </a:moveTo>
                <a:cubicBezTo>
                  <a:pt x="490008" y="278341"/>
                  <a:pt x="980017" y="188383"/>
                  <a:pt x="1371600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179C3A92-4A2B-464B-8C9E-248EC4E262CC}"/>
              </a:ext>
            </a:extLst>
          </p:cNvPr>
          <p:cNvSpPr/>
          <p:nvPr/>
        </p:nvSpPr>
        <p:spPr>
          <a:xfrm>
            <a:off x="7724676" y="2460543"/>
            <a:ext cx="3541868" cy="3406878"/>
          </a:xfrm>
          <a:prstGeom prst="ellipse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CF88522C-6E81-4602-8B22-D929CC2F4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7600" y="2990504"/>
            <a:ext cx="2083095" cy="234695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9D3D47D-6729-42A2-9331-9A7BE79EC5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" y="6062910"/>
            <a:ext cx="774699" cy="774699"/>
          </a:xfrm>
          <a:prstGeom prst="rect">
            <a:avLst/>
          </a:prstGeom>
        </p:spPr>
      </p:pic>
      <p:sp>
        <p:nvSpPr>
          <p:cNvPr id="57" name="Полилиния: фигура 56">
            <a:extLst>
              <a:ext uri="{FF2B5EF4-FFF2-40B4-BE49-F238E27FC236}">
                <a16:creationId xmlns:a16="http://schemas.microsoft.com/office/drawing/2014/main" id="{17AE6E5E-D9E6-4138-BCAF-8CD8487487E3}"/>
              </a:ext>
            </a:extLst>
          </p:cNvPr>
          <p:cNvSpPr/>
          <p:nvPr/>
        </p:nvSpPr>
        <p:spPr>
          <a:xfrm>
            <a:off x="6616700" y="4229100"/>
            <a:ext cx="1139085" cy="431800"/>
          </a:xfrm>
          <a:custGeom>
            <a:avLst/>
            <a:gdLst>
              <a:gd name="connsiteX0" fmla="*/ 0 w 1473200"/>
              <a:gd name="connsiteY0" fmla="*/ 431800 h 431800"/>
              <a:gd name="connsiteX1" fmla="*/ 774700 w 1473200"/>
              <a:gd name="connsiteY1" fmla="*/ 101600 h 431800"/>
              <a:gd name="connsiteX2" fmla="*/ 1473200 w 1473200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3200" h="431800">
                <a:moveTo>
                  <a:pt x="0" y="431800"/>
                </a:moveTo>
                <a:cubicBezTo>
                  <a:pt x="264583" y="302683"/>
                  <a:pt x="529167" y="173567"/>
                  <a:pt x="774700" y="101600"/>
                </a:cubicBezTo>
                <a:cubicBezTo>
                  <a:pt x="1020233" y="29633"/>
                  <a:pt x="1246716" y="14816"/>
                  <a:pt x="1473200" y="0"/>
                </a:cubicBezTo>
              </a:path>
            </a:pathLst>
          </a:cu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5398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Объект 12">
            <a:extLst>
              <a:ext uri="{FF2B5EF4-FFF2-40B4-BE49-F238E27FC236}">
                <a16:creationId xmlns:a16="http://schemas.microsoft.com/office/drawing/2014/main" id="{4F5DFBA2-8737-4D14-9E35-F29DC5B1C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2090"/>
          <a:stretch/>
        </p:blipFill>
        <p:spPr>
          <a:xfrm>
            <a:off x="0" y="-13668"/>
            <a:ext cx="12192000" cy="7148986"/>
          </a:xfrm>
          <a:prstGeom prst="rect">
            <a:avLst/>
          </a:prstGeom>
        </p:spPr>
      </p:pic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770835AE-5637-4051-ABCB-1BC79653A6ED}"/>
              </a:ext>
            </a:extLst>
          </p:cNvPr>
          <p:cNvSpPr/>
          <p:nvPr/>
        </p:nvSpPr>
        <p:spPr>
          <a:xfrm>
            <a:off x="18879" y="-13670"/>
            <a:ext cx="12192000" cy="7148985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4077312-8ACE-4316-9DAC-E1EBC9B53AB2}"/>
              </a:ext>
            </a:extLst>
          </p:cNvPr>
          <p:cNvSpPr/>
          <p:nvPr/>
        </p:nvSpPr>
        <p:spPr>
          <a:xfrm>
            <a:off x="-18880" y="1218484"/>
            <a:ext cx="12229435" cy="3179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Наши контакты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DC8067F-EB85-450A-BB80-6D93080DECE6}"/>
              </a:ext>
            </a:extLst>
          </p:cNvPr>
          <p:cNvCxnSpPr>
            <a:cxnSpLocks/>
          </p:cNvCxnSpPr>
          <p:nvPr/>
        </p:nvCxnSpPr>
        <p:spPr>
          <a:xfrm flipH="1">
            <a:off x="642870" y="4207631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1D3374D-9D82-496C-84BD-17E402D82655}"/>
              </a:ext>
            </a:extLst>
          </p:cNvPr>
          <p:cNvCxnSpPr>
            <a:cxnSpLocks/>
          </p:cNvCxnSpPr>
          <p:nvPr/>
        </p:nvCxnSpPr>
        <p:spPr>
          <a:xfrm>
            <a:off x="642869" y="3682675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EFF36CD-E35D-4838-8E39-BE385403550B}"/>
              </a:ext>
            </a:extLst>
          </p:cNvPr>
          <p:cNvCxnSpPr>
            <a:cxnSpLocks/>
          </p:cNvCxnSpPr>
          <p:nvPr/>
        </p:nvCxnSpPr>
        <p:spPr>
          <a:xfrm>
            <a:off x="4377394" y="1437061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1DC79B4-40F1-4AA2-98BA-9DE33A0CECE3}"/>
              </a:ext>
            </a:extLst>
          </p:cNvPr>
          <p:cNvCxnSpPr>
            <a:cxnSpLocks/>
          </p:cNvCxnSpPr>
          <p:nvPr/>
        </p:nvCxnSpPr>
        <p:spPr>
          <a:xfrm>
            <a:off x="5191715" y="1437061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A6250E-E073-497D-AC3C-158E5D0DCA4E}"/>
              </a:ext>
            </a:extLst>
          </p:cNvPr>
          <p:cNvSpPr txBox="1"/>
          <p:nvPr/>
        </p:nvSpPr>
        <p:spPr>
          <a:xfrm>
            <a:off x="812941" y="1576025"/>
            <a:ext cx="431130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b="1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Степанова Елена Евгеньевна </a:t>
            </a:r>
          </a:p>
          <a:p>
            <a:pPr algn="just">
              <a:lnSpc>
                <a:spcPct val="150000"/>
              </a:lnSpc>
            </a:pPr>
            <a:r>
              <a:rPr lang="ru-RU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Генеральный директор </a:t>
            </a:r>
            <a:endParaRPr lang="en-US" sz="2000" dirty="0">
              <a:solidFill>
                <a:srgbClr val="1A43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ru-RU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ООО «</a:t>
            </a:r>
            <a:r>
              <a:rPr lang="ru-RU" sz="2000" dirty="0" err="1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ЭкоСмарт</a:t>
            </a:r>
            <a:r>
              <a:rPr lang="ru-RU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+7 927 260 86 84</a:t>
            </a:r>
            <a:endParaRPr lang="ru-RU" sz="2000" dirty="0">
              <a:solidFill>
                <a:srgbClr val="1A43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estepanova@ecosmart-samara.ru</a:t>
            </a:r>
            <a:r>
              <a:rPr lang="ru-RU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20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807149C6-63A1-4749-8ED2-0754274EC2D4}"/>
              </a:ext>
            </a:extLst>
          </p:cNvPr>
          <p:cNvCxnSpPr>
            <a:cxnSpLocks/>
          </p:cNvCxnSpPr>
          <p:nvPr/>
        </p:nvCxnSpPr>
        <p:spPr>
          <a:xfrm flipH="1">
            <a:off x="6353026" y="4130803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E21F125E-DF6E-4593-A616-84DAB40948F9}"/>
              </a:ext>
            </a:extLst>
          </p:cNvPr>
          <p:cNvCxnSpPr>
            <a:cxnSpLocks/>
          </p:cNvCxnSpPr>
          <p:nvPr/>
        </p:nvCxnSpPr>
        <p:spPr>
          <a:xfrm>
            <a:off x="6353025" y="3605847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0665E27F-D043-4D93-AAE3-B3AB2718A2B0}"/>
              </a:ext>
            </a:extLst>
          </p:cNvPr>
          <p:cNvCxnSpPr>
            <a:cxnSpLocks/>
          </p:cNvCxnSpPr>
          <p:nvPr/>
        </p:nvCxnSpPr>
        <p:spPr>
          <a:xfrm>
            <a:off x="10087550" y="1360233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A351B3BD-1889-4DCA-8A17-2EF4970A8583}"/>
              </a:ext>
            </a:extLst>
          </p:cNvPr>
          <p:cNvCxnSpPr>
            <a:cxnSpLocks/>
          </p:cNvCxnSpPr>
          <p:nvPr/>
        </p:nvCxnSpPr>
        <p:spPr>
          <a:xfrm>
            <a:off x="10901871" y="1360233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D025BF3-8023-4F04-B8A3-43A9EE694258}"/>
              </a:ext>
            </a:extLst>
          </p:cNvPr>
          <p:cNvSpPr txBox="1"/>
          <p:nvPr/>
        </p:nvSpPr>
        <p:spPr>
          <a:xfrm>
            <a:off x="6561462" y="1541588"/>
            <a:ext cx="4311306" cy="2343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b="1" dirty="0" err="1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Клюшина</a:t>
            </a:r>
            <a:r>
              <a:rPr lang="ru-RU" sz="2000" b="1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Наталья Сергеевна</a:t>
            </a:r>
          </a:p>
          <a:p>
            <a:pPr algn="just">
              <a:lnSpc>
                <a:spcPct val="150000"/>
              </a:lnSpc>
            </a:pPr>
            <a:r>
              <a:rPr lang="ru-RU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Коммерческий директор ООО </a:t>
            </a:r>
            <a:r>
              <a:rPr lang="ru-RU" sz="2000" dirty="0" err="1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ООО</a:t>
            </a:r>
            <a:r>
              <a:rPr lang="ru-RU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«</a:t>
            </a:r>
            <a:r>
              <a:rPr lang="ru-RU" sz="2000" dirty="0" err="1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ЭкоСмарт</a:t>
            </a:r>
            <a:r>
              <a:rPr lang="ru-RU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 </a:t>
            </a:r>
          </a:p>
          <a:p>
            <a:pPr algn="just">
              <a:lnSpc>
                <a:spcPct val="150000"/>
              </a:lnSpc>
            </a:pPr>
            <a:r>
              <a:rPr lang="ru-RU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+7 927 264 95 16</a:t>
            </a:r>
          </a:p>
          <a:p>
            <a:pPr algn="just">
              <a:lnSpc>
                <a:spcPct val="150000"/>
              </a:lnSpc>
            </a:pPr>
            <a:r>
              <a:rPr lang="ru-RU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nklyushina@ecosmart-samara.ru</a:t>
            </a:r>
            <a:r>
              <a:rPr lang="ru-RU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11CCA9A5-D096-45A9-BFB7-DA4C4AA76A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76" y="185478"/>
            <a:ext cx="741228" cy="770528"/>
          </a:xfrm>
          <a:prstGeom prst="rect">
            <a:avLst/>
          </a:prstGeom>
        </p:spPr>
      </p:pic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5B2CDEBC-EF25-4250-894A-327169E53722}"/>
              </a:ext>
            </a:extLst>
          </p:cNvPr>
          <p:cNvCxnSpPr>
            <a:cxnSpLocks/>
          </p:cNvCxnSpPr>
          <p:nvPr/>
        </p:nvCxnSpPr>
        <p:spPr>
          <a:xfrm flipH="1">
            <a:off x="2112732" y="5291856"/>
            <a:ext cx="323" cy="102504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F25ACE83-1050-45E6-AF20-62B37790D08E}"/>
              </a:ext>
            </a:extLst>
          </p:cNvPr>
          <p:cNvCxnSpPr>
            <a:cxnSpLocks/>
          </p:cNvCxnSpPr>
          <p:nvPr/>
        </p:nvCxnSpPr>
        <p:spPr>
          <a:xfrm flipH="1">
            <a:off x="2112732" y="6316896"/>
            <a:ext cx="114999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52279196-283B-4BCA-A341-A2F0E1BD581A}"/>
              </a:ext>
            </a:extLst>
          </p:cNvPr>
          <p:cNvCxnSpPr>
            <a:cxnSpLocks/>
          </p:cNvCxnSpPr>
          <p:nvPr/>
        </p:nvCxnSpPr>
        <p:spPr>
          <a:xfrm flipH="1">
            <a:off x="9239155" y="4766312"/>
            <a:ext cx="114999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C4107503-3823-4BF1-B2A0-DFCEC947E9F1}"/>
              </a:ext>
            </a:extLst>
          </p:cNvPr>
          <p:cNvCxnSpPr>
            <a:cxnSpLocks/>
          </p:cNvCxnSpPr>
          <p:nvPr/>
        </p:nvCxnSpPr>
        <p:spPr>
          <a:xfrm flipV="1">
            <a:off x="10389149" y="4766312"/>
            <a:ext cx="1" cy="103806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3E7C65E7-DF55-4443-B298-CDFB9595FD30}"/>
              </a:ext>
            </a:extLst>
          </p:cNvPr>
          <p:cNvSpPr/>
          <p:nvPr/>
        </p:nvSpPr>
        <p:spPr>
          <a:xfrm>
            <a:off x="2258842" y="5053411"/>
            <a:ext cx="78712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ecosmart-samara.ru</a:t>
            </a:r>
            <a:endParaRPr lang="ru-RU" sz="5400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783996A9-842F-4D47-88F1-631D72F0CD19}"/>
              </a:ext>
            </a:extLst>
          </p:cNvPr>
          <p:cNvSpPr txBox="1">
            <a:spLocks/>
          </p:cNvSpPr>
          <p:nvPr/>
        </p:nvSpPr>
        <p:spPr>
          <a:xfrm>
            <a:off x="528357" y="293910"/>
            <a:ext cx="3046791" cy="5357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EcoSmart</a:t>
            </a:r>
            <a:endParaRPr lang="ru-RU" sz="32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5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61A50788-0987-4142-98F5-F024B82F5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60"/>
          <a:stretch/>
        </p:blipFill>
        <p:spPr>
          <a:xfrm>
            <a:off x="0" y="-13668"/>
            <a:ext cx="12192000" cy="1296276"/>
          </a:xfr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7B0419C-C145-4D4E-BC91-12302570E364}"/>
              </a:ext>
            </a:extLst>
          </p:cNvPr>
          <p:cNvSpPr/>
          <p:nvPr/>
        </p:nvSpPr>
        <p:spPr>
          <a:xfrm>
            <a:off x="0" y="-14164"/>
            <a:ext cx="12192000" cy="1296276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ООО </a:t>
            </a:r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“</a:t>
            </a:r>
            <a:r>
              <a:rPr lang="ru-RU" sz="3600" dirty="0" err="1">
                <a:solidFill>
                  <a:schemeClr val="bg1"/>
                </a:solidFill>
                <a:latin typeface="Arial Black" panose="020B0A04020102020204" pitchFamily="34" charset="0"/>
              </a:rPr>
              <a:t>Экосмарт</a:t>
            </a:r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”</a:t>
            </a:r>
            <a:endParaRPr lang="ru-RU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00D15-6502-4A51-9476-08D86032FF2B}"/>
              </a:ext>
            </a:extLst>
          </p:cNvPr>
          <p:cNvSpPr txBox="1"/>
          <p:nvPr/>
        </p:nvSpPr>
        <p:spPr>
          <a:xfrm>
            <a:off x="-232229" y="1859340"/>
            <a:ext cx="11016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4838" indent="-342900" algn="just">
              <a:buFont typeface="Wingdings" panose="05000000000000000000" pitchFamily="2" charset="2"/>
              <a:buChar char="ü"/>
            </a:pPr>
            <a:r>
              <a:rPr lang="ru-RU" sz="2400" b="1" dirty="0" err="1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Ecosmart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– Российская </a:t>
            </a:r>
            <a:r>
              <a:rPr lang="ru-RU" sz="2400" b="1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ru-RU" sz="24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компания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, специализирующаяся на разработке и внедрении программного обеспечения на основе </a:t>
            </a:r>
            <a:r>
              <a:rPr lang="ru-RU" sz="2400" b="1" dirty="0" err="1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нейросетевых</a:t>
            </a:r>
            <a:r>
              <a:rPr lang="ru-RU" sz="2400" b="1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алгоритмов</a:t>
            </a:r>
          </a:p>
          <a:p>
            <a:pPr marL="261938"/>
            <a:endParaRPr lang="ru-RU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32E9A78-3342-44C5-8092-3DC664A7CF5E}"/>
              </a:ext>
            </a:extLst>
          </p:cNvPr>
          <p:cNvSpPr/>
          <p:nvPr/>
        </p:nvSpPr>
        <p:spPr>
          <a:xfrm>
            <a:off x="1349829" y="3327402"/>
            <a:ext cx="105178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9263" lvl="1" indent="-342900" algn="just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Команда </a:t>
            </a:r>
            <a:r>
              <a:rPr lang="en-US" sz="2400" b="1" dirty="0" err="1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Ecosmart</a:t>
            </a:r>
            <a:r>
              <a:rPr lang="ru-RU" sz="2400" b="1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Наша команда состоит из профессионалов с многолетним опытом в разработке и внедрении систем на основе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нейросетевых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алгоритмов. Разработка ведется под руководством к.т.н.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Гирина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Романа Викторовича 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A6F803-A478-46B6-88CF-56C7262EC9CE}"/>
              </a:ext>
            </a:extLst>
          </p:cNvPr>
          <p:cNvSpPr/>
          <p:nvPr/>
        </p:nvSpPr>
        <p:spPr>
          <a:xfrm>
            <a:off x="178888" y="5071597"/>
            <a:ext cx="106026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Основополагающая задача </a:t>
            </a:r>
            <a:r>
              <a:rPr lang="ru-RU" sz="2400" b="1" dirty="0" err="1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Ecosmart</a:t>
            </a:r>
            <a:r>
              <a:rPr lang="ru-RU" sz="24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– заменить на ИИ сотрудников, требующих постоянных расходов, и исключить ошибки, возникшие вследствие человеческого фактора. 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50EC6CF1-A428-48C3-A6F4-E3B9DEB54D2A}"/>
              </a:ext>
            </a:extLst>
          </p:cNvPr>
          <p:cNvCxnSpPr/>
          <p:nvPr/>
        </p:nvCxnSpPr>
        <p:spPr>
          <a:xfrm>
            <a:off x="9915071" y="1784894"/>
            <a:ext cx="1203960" cy="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EEF1BBA-B4A1-45A7-B593-776D976943BE}"/>
              </a:ext>
            </a:extLst>
          </p:cNvPr>
          <p:cNvCxnSpPr>
            <a:cxnSpLocks/>
          </p:cNvCxnSpPr>
          <p:nvPr/>
        </p:nvCxnSpPr>
        <p:spPr>
          <a:xfrm>
            <a:off x="11119031" y="1784894"/>
            <a:ext cx="0" cy="96774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0237DE1-8448-4572-8DD0-8CB3C0E79FBF}"/>
              </a:ext>
            </a:extLst>
          </p:cNvPr>
          <p:cNvCxnSpPr>
            <a:cxnSpLocks/>
          </p:cNvCxnSpPr>
          <p:nvPr/>
        </p:nvCxnSpPr>
        <p:spPr>
          <a:xfrm flipH="1">
            <a:off x="91621" y="3240314"/>
            <a:ext cx="927100" cy="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EE68FED7-A70A-4D74-920F-70455BFD4D33}"/>
              </a:ext>
            </a:extLst>
          </p:cNvPr>
          <p:cNvCxnSpPr>
            <a:cxnSpLocks/>
          </p:cNvCxnSpPr>
          <p:nvPr/>
        </p:nvCxnSpPr>
        <p:spPr>
          <a:xfrm>
            <a:off x="91621" y="2465614"/>
            <a:ext cx="0" cy="77470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3036F2D-BCCA-4CBB-8E45-76BAFCDDE29C}"/>
              </a:ext>
            </a:extLst>
          </p:cNvPr>
          <p:cNvCxnSpPr>
            <a:cxnSpLocks/>
          </p:cNvCxnSpPr>
          <p:nvPr/>
        </p:nvCxnSpPr>
        <p:spPr>
          <a:xfrm flipH="1">
            <a:off x="1349829" y="3234417"/>
            <a:ext cx="927100" cy="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730E918F-A345-42FB-BECC-CF579712657D}"/>
              </a:ext>
            </a:extLst>
          </p:cNvPr>
          <p:cNvCxnSpPr>
            <a:cxnSpLocks/>
          </p:cNvCxnSpPr>
          <p:nvPr/>
        </p:nvCxnSpPr>
        <p:spPr>
          <a:xfrm>
            <a:off x="1349829" y="3234417"/>
            <a:ext cx="0" cy="85090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3A5D42C4-541C-469F-B0B9-ADDE8416EE1E}"/>
              </a:ext>
            </a:extLst>
          </p:cNvPr>
          <p:cNvCxnSpPr>
            <a:cxnSpLocks/>
          </p:cNvCxnSpPr>
          <p:nvPr/>
        </p:nvCxnSpPr>
        <p:spPr>
          <a:xfrm flipH="1">
            <a:off x="11119031" y="4960471"/>
            <a:ext cx="927100" cy="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D0F598BF-D6C5-4544-A6BC-4E69E94B610A}"/>
              </a:ext>
            </a:extLst>
          </p:cNvPr>
          <p:cNvCxnSpPr>
            <a:cxnSpLocks/>
          </p:cNvCxnSpPr>
          <p:nvPr/>
        </p:nvCxnSpPr>
        <p:spPr>
          <a:xfrm flipV="1">
            <a:off x="12043591" y="4081689"/>
            <a:ext cx="2540" cy="878783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2FDEEF98-671D-4676-837D-5B21AB50EB73}"/>
              </a:ext>
            </a:extLst>
          </p:cNvPr>
          <p:cNvCxnSpPr/>
          <p:nvPr/>
        </p:nvCxnSpPr>
        <p:spPr>
          <a:xfrm>
            <a:off x="9577614" y="4960471"/>
            <a:ext cx="1203960" cy="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E4B93F2A-CF5A-48C2-874E-EFAB28758D6D}"/>
              </a:ext>
            </a:extLst>
          </p:cNvPr>
          <p:cNvCxnSpPr>
            <a:cxnSpLocks/>
          </p:cNvCxnSpPr>
          <p:nvPr/>
        </p:nvCxnSpPr>
        <p:spPr>
          <a:xfrm>
            <a:off x="10781574" y="4960471"/>
            <a:ext cx="0" cy="96774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7A585EAE-1C57-4D7D-B20B-A1AC88EC4B50}"/>
              </a:ext>
            </a:extLst>
          </p:cNvPr>
          <p:cNvCxnSpPr>
            <a:cxnSpLocks/>
          </p:cNvCxnSpPr>
          <p:nvPr/>
        </p:nvCxnSpPr>
        <p:spPr>
          <a:xfrm flipH="1">
            <a:off x="91621" y="6593113"/>
            <a:ext cx="927100" cy="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F2BE0D65-0AC1-4327-8DA7-88D38D28F57F}"/>
              </a:ext>
            </a:extLst>
          </p:cNvPr>
          <p:cNvCxnSpPr>
            <a:cxnSpLocks/>
          </p:cNvCxnSpPr>
          <p:nvPr/>
        </p:nvCxnSpPr>
        <p:spPr>
          <a:xfrm>
            <a:off x="91621" y="5818413"/>
            <a:ext cx="0" cy="77470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1AD702-683E-4E6D-8BD0-53047C8ED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369" y="5928211"/>
            <a:ext cx="939525" cy="93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0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Объект 12">
            <a:extLst>
              <a:ext uri="{FF2B5EF4-FFF2-40B4-BE49-F238E27FC236}">
                <a16:creationId xmlns:a16="http://schemas.microsoft.com/office/drawing/2014/main" id="{FC899A4F-CF69-492C-B21E-0540C9059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60"/>
          <a:stretch/>
        </p:blipFill>
        <p:spPr>
          <a:xfrm>
            <a:off x="0" y="-13668"/>
            <a:ext cx="12192000" cy="1255638"/>
          </a:xfrm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F40C8EC6-C9A2-4438-AEDA-59F8DA9AF7DF}"/>
              </a:ext>
            </a:extLst>
          </p:cNvPr>
          <p:cNvSpPr/>
          <p:nvPr/>
        </p:nvSpPr>
        <p:spPr>
          <a:xfrm>
            <a:off x="14981" y="-13669"/>
            <a:ext cx="12192000" cy="1251854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DD6415-3FBE-4B3C-9D29-6E141D7991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b="3236"/>
          <a:stretch/>
        </p:blipFill>
        <p:spPr>
          <a:xfrm>
            <a:off x="4387851" y="1263651"/>
            <a:ext cx="7804150" cy="5673177"/>
          </a:xfrm>
          <a:prstGeom prst="rect">
            <a:avLst/>
          </a:prstGeom>
          <a:gradFill>
            <a:gsLst>
              <a:gs pos="0">
                <a:schemeClr val="tx1"/>
              </a:gs>
              <a:gs pos="86000">
                <a:schemeClr val="bg1">
                  <a:lumMod val="95000"/>
                </a:schemeClr>
              </a:gs>
              <a:gs pos="49000">
                <a:schemeClr val="tx1"/>
              </a:gs>
              <a:gs pos="79000">
                <a:schemeClr val="bg1"/>
              </a:gs>
            </a:gsLst>
            <a:lin ang="3000000" scaled="0"/>
          </a:gradFill>
          <a:effectLst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Система 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B6553D5D-E001-4C85-B6F9-80DAE7541400}"/>
              </a:ext>
            </a:extLst>
          </p:cNvPr>
          <p:cNvCxnSpPr>
            <a:cxnSpLocks/>
          </p:cNvCxnSpPr>
          <p:nvPr/>
        </p:nvCxnSpPr>
        <p:spPr>
          <a:xfrm flipH="1">
            <a:off x="152385" y="5760144"/>
            <a:ext cx="927100" cy="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334BB6D2-B80A-494D-AC9B-F8BD3B8F6F9D}"/>
              </a:ext>
            </a:extLst>
          </p:cNvPr>
          <p:cNvCxnSpPr>
            <a:cxnSpLocks/>
          </p:cNvCxnSpPr>
          <p:nvPr/>
        </p:nvCxnSpPr>
        <p:spPr>
          <a:xfrm>
            <a:off x="152385" y="4985444"/>
            <a:ext cx="0" cy="77470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03C4357-63BA-47E5-9D23-1C6B9D06400C}"/>
              </a:ext>
            </a:extLst>
          </p:cNvPr>
          <p:cNvCxnSpPr/>
          <p:nvPr/>
        </p:nvCxnSpPr>
        <p:spPr>
          <a:xfrm>
            <a:off x="9915071" y="1784894"/>
            <a:ext cx="120396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F71409B6-F6A6-4A9A-BEE7-8D05BBBB10F7}"/>
              </a:ext>
            </a:extLst>
          </p:cNvPr>
          <p:cNvCxnSpPr>
            <a:cxnSpLocks/>
          </p:cNvCxnSpPr>
          <p:nvPr/>
        </p:nvCxnSpPr>
        <p:spPr>
          <a:xfrm>
            <a:off x="11119031" y="1784894"/>
            <a:ext cx="0" cy="96774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A88A210E-A36F-414E-AA35-CA7526B693DB}"/>
              </a:ext>
            </a:extLst>
          </p:cNvPr>
          <p:cNvCxnSpPr>
            <a:cxnSpLocks/>
          </p:cNvCxnSpPr>
          <p:nvPr/>
        </p:nvCxnSpPr>
        <p:spPr>
          <a:xfrm flipH="1">
            <a:off x="138317" y="3168366"/>
            <a:ext cx="927100" cy="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9A8DF13-3B9F-4323-A7A5-D7EFEDED8A04}"/>
              </a:ext>
            </a:extLst>
          </p:cNvPr>
          <p:cNvCxnSpPr>
            <a:cxnSpLocks/>
          </p:cNvCxnSpPr>
          <p:nvPr/>
        </p:nvCxnSpPr>
        <p:spPr>
          <a:xfrm>
            <a:off x="138317" y="2393666"/>
            <a:ext cx="0" cy="77470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5529943" y="2205924"/>
            <a:ext cx="5192486" cy="3793976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BBA9202-59BD-4D4B-AC5A-6FB742FA6D45}"/>
              </a:ext>
            </a:extLst>
          </p:cNvPr>
          <p:cNvCxnSpPr/>
          <p:nvPr/>
        </p:nvCxnSpPr>
        <p:spPr>
          <a:xfrm>
            <a:off x="9915071" y="3116812"/>
            <a:ext cx="120396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6E58BC3-25DB-49BD-BC60-90C38A0FA373}"/>
              </a:ext>
            </a:extLst>
          </p:cNvPr>
          <p:cNvCxnSpPr>
            <a:cxnSpLocks/>
          </p:cNvCxnSpPr>
          <p:nvPr/>
        </p:nvCxnSpPr>
        <p:spPr>
          <a:xfrm>
            <a:off x="11119031" y="3116812"/>
            <a:ext cx="0" cy="96774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5416E0F-BEBA-4425-8008-03DC98AFB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1" y="5999900"/>
            <a:ext cx="774699" cy="774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A00D15-6502-4A51-9476-08D86032FF2B}"/>
              </a:ext>
            </a:extLst>
          </p:cNvPr>
          <p:cNvSpPr txBox="1"/>
          <p:nvPr/>
        </p:nvSpPr>
        <p:spPr>
          <a:xfrm>
            <a:off x="-190803" y="2104240"/>
            <a:ext cx="111034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Искусственная нейронная сеть </a:t>
            </a:r>
            <a:r>
              <a:rPr lang="ru-RU" sz="2000" dirty="0">
                <a:ln w="3175">
                  <a:noFill/>
                </a:ln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это п</a:t>
            </a:r>
            <a:r>
              <a:rPr lang="ru-RU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родукт научных разработок в </a:t>
            </a: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области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искусственного интел</a:t>
            </a:r>
            <a:r>
              <a:rPr lang="ru-RU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л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екта (ИИ), раз</a:t>
            </a:r>
            <a:r>
              <a:rPr lang="ru-RU" sz="2000" dirty="0">
                <a:ln w="3175">
                  <a:solidFill>
                    <a:schemeClr val="bg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р</a:t>
            </a: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аботанный для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интеллектуальной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автоматизации и оптимизации того </a:t>
            </a: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или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иного </a:t>
            </a: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рутинного процесса.</a:t>
            </a:r>
          </a:p>
          <a:p>
            <a:pPr marL="261938"/>
            <a:endParaRPr lang="ru-RU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Аппаратно-программный компле</a:t>
            </a:r>
            <a:r>
              <a:rPr lang="ru-RU" sz="2000" dirty="0">
                <a:ln w="3175">
                  <a:solidFill>
                    <a:schemeClr val="bg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внедряемый компанией </a:t>
            </a:r>
            <a:r>
              <a:rPr lang="ru-R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Экосмарт</a:t>
            </a: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это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совокупность аппаратных средст</a:t>
            </a: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(камер при необходимости и серверного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оборудования) и  программное о</a:t>
            </a: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беспечение, в основе которого лежит нейронная сеть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 удобным пользовательским инт</a:t>
            </a: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ерфейсом направленный на умную автоматизацию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важного технологического процес</a:t>
            </a:r>
            <a:r>
              <a:rPr lang="ru-RU" sz="2000" dirty="0">
                <a:ln w="3175">
                  <a:solidFill>
                    <a:schemeClr val="bg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а, который может включать использование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машинного зрения, краткосрочного </a:t>
            </a: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прогнозирования событий и другие технологии ИИ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4838" indent="-342900">
              <a:buFont typeface="Wingdings" panose="05000000000000000000" pitchFamily="2" charset="2"/>
              <a:buChar char="ü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4838" indent="-342900">
              <a:buFont typeface="Wingdings" panose="05000000000000000000" pitchFamily="2" charset="2"/>
              <a:buChar char="ü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5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Объект 12">
            <a:extLst>
              <a:ext uri="{FF2B5EF4-FFF2-40B4-BE49-F238E27FC236}">
                <a16:creationId xmlns:a16="http://schemas.microsoft.com/office/drawing/2014/main" id="{B3C2D3DF-3C2A-4082-95AD-C0664D1A1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60"/>
          <a:stretch/>
        </p:blipFill>
        <p:spPr>
          <a:xfrm>
            <a:off x="0" y="-13668"/>
            <a:ext cx="12192000" cy="1296276"/>
          </a:xfrm>
        </p:spPr>
      </p:pic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70AADB55-474F-47FF-BBD5-0C37CEE52246}"/>
              </a:ext>
            </a:extLst>
          </p:cNvPr>
          <p:cNvSpPr/>
          <p:nvPr/>
        </p:nvSpPr>
        <p:spPr>
          <a:xfrm>
            <a:off x="73392" y="-25296"/>
            <a:ext cx="12192000" cy="1296276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3CA1CFF-C02F-44C1-BAE7-C304F4B02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47436" y="3226921"/>
            <a:ext cx="4549769" cy="372167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Преимущества искусственной </a:t>
            </a:r>
            <a:b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нейронной сети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BD8EDBA-9093-4760-A1A3-467257D343C7}"/>
              </a:ext>
            </a:extLst>
          </p:cNvPr>
          <p:cNvSpPr/>
          <p:nvPr/>
        </p:nvSpPr>
        <p:spPr>
          <a:xfrm>
            <a:off x="0" y="1808347"/>
            <a:ext cx="63658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363538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Широкий спектр применимости </a:t>
            </a:r>
          </a:p>
          <a:p>
            <a:pPr marL="450850" indent="-1588"/>
            <a:r>
              <a:rPr lang="ru-RU" sz="2400" dirty="0" err="1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нейросетевых</a:t>
            </a:r>
            <a:r>
              <a:rPr lang="ru-RU" sz="24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алгоритмов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38C2A4E-4333-48D0-9C05-5599BB2E2D23}"/>
              </a:ext>
            </a:extLst>
          </p:cNvPr>
          <p:cNvSpPr/>
          <p:nvPr/>
        </p:nvSpPr>
        <p:spPr>
          <a:xfrm>
            <a:off x="-134915" y="2939844"/>
            <a:ext cx="5814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Высокая скорость работы системы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E387343-262D-4F79-9228-4F533ADC875C}"/>
              </a:ext>
            </a:extLst>
          </p:cNvPr>
          <p:cNvSpPr/>
          <p:nvPr/>
        </p:nvSpPr>
        <p:spPr>
          <a:xfrm>
            <a:off x="-134915" y="3730934"/>
            <a:ext cx="63508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Высокая точность определения и распознавания (в общих случаях </a:t>
            </a:r>
            <a:r>
              <a:rPr lang="en-US" sz="24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&gt;99%)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7CA3C5F-4E31-4F1D-BB96-98DC27F1C397}"/>
              </a:ext>
            </a:extLst>
          </p:cNvPr>
          <p:cNvSpPr/>
          <p:nvPr/>
        </p:nvSpPr>
        <p:spPr>
          <a:xfrm>
            <a:off x="-252656" y="4993022"/>
            <a:ext cx="5958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4838" indent="-2413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Возможность внедрения аналитики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A7939C-A7F4-421E-BB74-29F67F0F347A}"/>
              </a:ext>
            </a:extLst>
          </p:cNvPr>
          <p:cNvSpPr/>
          <p:nvPr/>
        </p:nvSpPr>
        <p:spPr>
          <a:xfrm>
            <a:off x="-134915" y="5883219"/>
            <a:ext cx="7098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Исключение ошибок, характерных человеку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7109A8B-892E-446D-A490-34A989953AD5}"/>
              </a:ext>
            </a:extLst>
          </p:cNvPr>
          <p:cNvCxnSpPr>
            <a:cxnSpLocks/>
          </p:cNvCxnSpPr>
          <p:nvPr/>
        </p:nvCxnSpPr>
        <p:spPr>
          <a:xfrm flipH="1">
            <a:off x="94796" y="2789499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1B60626-775A-4C54-8517-672C2799359A}"/>
              </a:ext>
            </a:extLst>
          </p:cNvPr>
          <p:cNvCxnSpPr>
            <a:cxnSpLocks/>
          </p:cNvCxnSpPr>
          <p:nvPr/>
        </p:nvCxnSpPr>
        <p:spPr>
          <a:xfrm>
            <a:off x="94795" y="2264543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5A621530-3EDC-45F0-B725-B5D43DE60E77}"/>
              </a:ext>
            </a:extLst>
          </p:cNvPr>
          <p:cNvCxnSpPr>
            <a:cxnSpLocks/>
          </p:cNvCxnSpPr>
          <p:nvPr/>
        </p:nvCxnSpPr>
        <p:spPr>
          <a:xfrm flipH="1">
            <a:off x="87951" y="3694460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2D1F44C3-6A71-4F57-9CD5-FD0A981FE16A}"/>
              </a:ext>
            </a:extLst>
          </p:cNvPr>
          <p:cNvCxnSpPr>
            <a:cxnSpLocks/>
          </p:cNvCxnSpPr>
          <p:nvPr/>
        </p:nvCxnSpPr>
        <p:spPr>
          <a:xfrm>
            <a:off x="87951" y="3169504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DC8067F-EB85-450A-BB80-6D93080DECE6}"/>
              </a:ext>
            </a:extLst>
          </p:cNvPr>
          <p:cNvCxnSpPr>
            <a:cxnSpLocks/>
          </p:cNvCxnSpPr>
          <p:nvPr/>
        </p:nvCxnSpPr>
        <p:spPr>
          <a:xfrm flipH="1">
            <a:off x="91119" y="4954118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1D3374D-9D82-496C-84BD-17E402D82655}"/>
              </a:ext>
            </a:extLst>
          </p:cNvPr>
          <p:cNvCxnSpPr>
            <a:cxnSpLocks/>
          </p:cNvCxnSpPr>
          <p:nvPr/>
        </p:nvCxnSpPr>
        <p:spPr>
          <a:xfrm>
            <a:off x="91118" y="4429162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773F5B3-9E2F-411B-AAD6-553B79FB290A}"/>
              </a:ext>
            </a:extLst>
          </p:cNvPr>
          <p:cNvCxnSpPr>
            <a:cxnSpLocks/>
          </p:cNvCxnSpPr>
          <p:nvPr/>
        </p:nvCxnSpPr>
        <p:spPr>
          <a:xfrm flipH="1">
            <a:off x="94795" y="5829613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A16E9A8-7FD0-4046-B182-ACDA1914A9F4}"/>
              </a:ext>
            </a:extLst>
          </p:cNvPr>
          <p:cNvCxnSpPr>
            <a:cxnSpLocks/>
          </p:cNvCxnSpPr>
          <p:nvPr/>
        </p:nvCxnSpPr>
        <p:spPr>
          <a:xfrm>
            <a:off x="94794" y="5304657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0879E690-53F8-4D97-A807-2E6167547C82}"/>
              </a:ext>
            </a:extLst>
          </p:cNvPr>
          <p:cNvCxnSpPr>
            <a:cxnSpLocks/>
          </p:cNvCxnSpPr>
          <p:nvPr/>
        </p:nvCxnSpPr>
        <p:spPr>
          <a:xfrm flipH="1">
            <a:off x="92835" y="6669779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D5DD70BD-5787-41CF-8C1C-709640AB421F}"/>
              </a:ext>
            </a:extLst>
          </p:cNvPr>
          <p:cNvCxnSpPr>
            <a:cxnSpLocks/>
          </p:cNvCxnSpPr>
          <p:nvPr/>
        </p:nvCxnSpPr>
        <p:spPr>
          <a:xfrm>
            <a:off x="92834" y="6144823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1E741E1-78D7-4749-9DC7-B2A82AB63A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1" t="1132" r="2393" b="5168"/>
          <a:stretch/>
        </p:blipFill>
        <p:spPr>
          <a:xfrm>
            <a:off x="7080211" y="2702415"/>
            <a:ext cx="3846286" cy="2275114"/>
          </a:xfrm>
          <a:prstGeom prst="rect">
            <a:avLst/>
          </a:prstGeom>
          <a:solidFill>
            <a:srgbClr val="FFFFFF">
              <a:shade val="85000"/>
            </a:srgbClr>
          </a:solidFill>
          <a:ln w="123825" cap="rnd">
            <a:solidFill>
              <a:srgbClr val="030303"/>
            </a:solidFill>
            <a:rou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15C3512-6F3E-4E23-BEF6-02A2F7F774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26" t="17863" r="9913" b="15054"/>
          <a:stretch/>
        </p:blipFill>
        <p:spPr>
          <a:xfrm>
            <a:off x="6310713" y="1939209"/>
            <a:ext cx="3948363" cy="2275114"/>
          </a:xfrm>
          <a:prstGeom prst="rect">
            <a:avLst/>
          </a:prstGeom>
          <a:solidFill>
            <a:srgbClr val="FFFFFF">
              <a:shade val="85000"/>
            </a:srgbClr>
          </a:solidFill>
          <a:ln w="1238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EFF36CD-E35D-4838-8E39-BE385403550B}"/>
              </a:ext>
            </a:extLst>
          </p:cNvPr>
          <p:cNvCxnSpPr>
            <a:cxnSpLocks/>
          </p:cNvCxnSpPr>
          <p:nvPr/>
        </p:nvCxnSpPr>
        <p:spPr>
          <a:xfrm>
            <a:off x="5283202" y="1857033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1DC79B4-40F1-4AA2-98BA-9DE33A0CECE3}"/>
              </a:ext>
            </a:extLst>
          </p:cNvPr>
          <p:cNvCxnSpPr>
            <a:cxnSpLocks/>
          </p:cNvCxnSpPr>
          <p:nvPr/>
        </p:nvCxnSpPr>
        <p:spPr>
          <a:xfrm>
            <a:off x="6097523" y="1857033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A6533F22-1122-466C-9741-493DFA2B1CEC}"/>
              </a:ext>
            </a:extLst>
          </p:cNvPr>
          <p:cNvCxnSpPr>
            <a:cxnSpLocks/>
          </p:cNvCxnSpPr>
          <p:nvPr/>
        </p:nvCxnSpPr>
        <p:spPr>
          <a:xfrm>
            <a:off x="5275942" y="2838089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4D160F55-893D-4496-8751-0EB315EF7D5C}"/>
              </a:ext>
            </a:extLst>
          </p:cNvPr>
          <p:cNvCxnSpPr>
            <a:cxnSpLocks/>
          </p:cNvCxnSpPr>
          <p:nvPr/>
        </p:nvCxnSpPr>
        <p:spPr>
          <a:xfrm>
            <a:off x="6090263" y="2838089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726C23FF-A0E4-4CBF-8746-66D17EEB9EC0}"/>
              </a:ext>
            </a:extLst>
          </p:cNvPr>
          <p:cNvCxnSpPr>
            <a:cxnSpLocks/>
          </p:cNvCxnSpPr>
          <p:nvPr/>
        </p:nvCxnSpPr>
        <p:spPr>
          <a:xfrm>
            <a:off x="5281679" y="3789093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D8E9FA4D-0670-404C-945E-ABF9CC54CEEF}"/>
              </a:ext>
            </a:extLst>
          </p:cNvPr>
          <p:cNvCxnSpPr>
            <a:cxnSpLocks/>
          </p:cNvCxnSpPr>
          <p:nvPr/>
        </p:nvCxnSpPr>
        <p:spPr>
          <a:xfrm>
            <a:off x="6096000" y="3789093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73DAAB3C-8150-47F4-A404-51B10881E0C5}"/>
              </a:ext>
            </a:extLst>
          </p:cNvPr>
          <p:cNvCxnSpPr>
            <a:cxnSpLocks/>
          </p:cNvCxnSpPr>
          <p:nvPr/>
        </p:nvCxnSpPr>
        <p:spPr>
          <a:xfrm>
            <a:off x="5275942" y="4744258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3DEEB0E0-BF14-4AA8-A29F-4AC8C5CF7D97}"/>
              </a:ext>
            </a:extLst>
          </p:cNvPr>
          <p:cNvCxnSpPr>
            <a:cxnSpLocks/>
          </p:cNvCxnSpPr>
          <p:nvPr/>
        </p:nvCxnSpPr>
        <p:spPr>
          <a:xfrm>
            <a:off x="6090263" y="4744258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C83CBFA0-EF60-412D-BE3C-84A927097B37}"/>
              </a:ext>
            </a:extLst>
          </p:cNvPr>
          <p:cNvCxnSpPr>
            <a:cxnSpLocks/>
          </p:cNvCxnSpPr>
          <p:nvPr/>
        </p:nvCxnSpPr>
        <p:spPr>
          <a:xfrm>
            <a:off x="6169392" y="5711083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983867D8-3280-4B59-8B43-5BDCBEFD603B}"/>
              </a:ext>
            </a:extLst>
          </p:cNvPr>
          <p:cNvCxnSpPr>
            <a:cxnSpLocks/>
          </p:cNvCxnSpPr>
          <p:nvPr/>
        </p:nvCxnSpPr>
        <p:spPr>
          <a:xfrm>
            <a:off x="6983713" y="5711083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01E30684-12D2-4751-93B0-C61C4EE81E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101" y="6114051"/>
            <a:ext cx="817141" cy="81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2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Объект 12">
            <a:extLst>
              <a:ext uri="{FF2B5EF4-FFF2-40B4-BE49-F238E27FC236}">
                <a16:creationId xmlns:a16="http://schemas.microsoft.com/office/drawing/2014/main" id="{CAD6A989-9D72-4FB8-BD21-9C7E9982A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60"/>
          <a:stretch/>
        </p:blipFill>
        <p:spPr>
          <a:xfrm>
            <a:off x="0" y="-13668"/>
            <a:ext cx="12192000" cy="1296276"/>
          </a:xfrm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28A6D19-771D-480C-8FBE-915640F15068}"/>
              </a:ext>
            </a:extLst>
          </p:cNvPr>
          <p:cNvSpPr/>
          <p:nvPr/>
        </p:nvSpPr>
        <p:spPr>
          <a:xfrm>
            <a:off x="0" y="-23095"/>
            <a:ext cx="12192000" cy="1296276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1A4354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Сферы применения искусственной </a:t>
            </a:r>
            <a:b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нейронной сети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BD8EDBA-9093-4760-A1A3-467257D343C7}"/>
              </a:ext>
            </a:extLst>
          </p:cNvPr>
          <p:cNvSpPr/>
          <p:nvPr/>
        </p:nvSpPr>
        <p:spPr>
          <a:xfrm>
            <a:off x="134910" y="1721263"/>
            <a:ext cx="63658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363538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Распознавание по лицу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E387343-262D-4F79-9228-4F533ADC875C}"/>
              </a:ext>
            </a:extLst>
          </p:cNvPr>
          <p:cNvSpPr/>
          <p:nvPr/>
        </p:nvSpPr>
        <p:spPr>
          <a:xfrm>
            <a:off x="-59965" y="3477947"/>
            <a:ext cx="63508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Идентификация сотрудников</a:t>
            </a:r>
            <a:endParaRPr lang="en-US" sz="2400" dirty="0">
              <a:solidFill>
                <a:srgbClr val="1A43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7CA3C5F-4E31-4F1D-BB96-98DC27F1C397}"/>
              </a:ext>
            </a:extLst>
          </p:cNvPr>
          <p:cNvSpPr/>
          <p:nvPr/>
        </p:nvSpPr>
        <p:spPr>
          <a:xfrm>
            <a:off x="-149256" y="4989307"/>
            <a:ext cx="49998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11200" indent="-347663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Идентификация транспорта </a:t>
            </a:r>
          </a:p>
          <a:p>
            <a:pPr marL="363537"/>
            <a:r>
              <a:rPr lang="ru-RU" sz="24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гос. номеру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7109A8B-892E-446D-A490-34A989953AD5}"/>
              </a:ext>
            </a:extLst>
          </p:cNvPr>
          <p:cNvCxnSpPr>
            <a:cxnSpLocks/>
          </p:cNvCxnSpPr>
          <p:nvPr/>
        </p:nvCxnSpPr>
        <p:spPr>
          <a:xfrm flipH="1">
            <a:off x="94796" y="2702415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1B60626-775A-4C54-8517-672C2799359A}"/>
              </a:ext>
            </a:extLst>
          </p:cNvPr>
          <p:cNvCxnSpPr>
            <a:cxnSpLocks/>
          </p:cNvCxnSpPr>
          <p:nvPr/>
        </p:nvCxnSpPr>
        <p:spPr>
          <a:xfrm>
            <a:off x="94795" y="2177459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DC8067F-EB85-450A-BB80-6D93080DECE6}"/>
              </a:ext>
            </a:extLst>
          </p:cNvPr>
          <p:cNvCxnSpPr>
            <a:cxnSpLocks/>
          </p:cNvCxnSpPr>
          <p:nvPr/>
        </p:nvCxnSpPr>
        <p:spPr>
          <a:xfrm flipH="1">
            <a:off x="91119" y="4324626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1D3374D-9D82-496C-84BD-17E402D82655}"/>
              </a:ext>
            </a:extLst>
          </p:cNvPr>
          <p:cNvCxnSpPr>
            <a:cxnSpLocks/>
          </p:cNvCxnSpPr>
          <p:nvPr/>
        </p:nvCxnSpPr>
        <p:spPr>
          <a:xfrm>
            <a:off x="91118" y="3799670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773F5B3-9E2F-411B-AAD6-553B79FB290A}"/>
              </a:ext>
            </a:extLst>
          </p:cNvPr>
          <p:cNvCxnSpPr>
            <a:cxnSpLocks/>
          </p:cNvCxnSpPr>
          <p:nvPr/>
        </p:nvCxnSpPr>
        <p:spPr>
          <a:xfrm flipH="1">
            <a:off x="94795" y="5966243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A16E9A8-7FD0-4046-B182-ACDA1914A9F4}"/>
              </a:ext>
            </a:extLst>
          </p:cNvPr>
          <p:cNvCxnSpPr>
            <a:cxnSpLocks/>
          </p:cNvCxnSpPr>
          <p:nvPr/>
        </p:nvCxnSpPr>
        <p:spPr>
          <a:xfrm>
            <a:off x="94794" y="5441287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EFF36CD-E35D-4838-8E39-BE385403550B}"/>
              </a:ext>
            </a:extLst>
          </p:cNvPr>
          <p:cNvCxnSpPr>
            <a:cxnSpLocks/>
          </p:cNvCxnSpPr>
          <p:nvPr/>
        </p:nvCxnSpPr>
        <p:spPr>
          <a:xfrm>
            <a:off x="4590518" y="1508692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1DC79B4-40F1-4AA2-98BA-9DE33A0CECE3}"/>
              </a:ext>
            </a:extLst>
          </p:cNvPr>
          <p:cNvCxnSpPr>
            <a:cxnSpLocks/>
          </p:cNvCxnSpPr>
          <p:nvPr/>
        </p:nvCxnSpPr>
        <p:spPr>
          <a:xfrm>
            <a:off x="5404839" y="1508692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726C23FF-A0E4-4CBF-8746-66D17EEB9EC0}"/>
              </a:ext>
            </a:extLst>
          </p:cNvPr>
          <p:cNvCxnSpPr>
            <a:cxnSpLocks/>
          </p:cNvCxnSpPr>
          <p:nvPr/>
        </p:nvCxnSpPr>
        <p:spPr>
          <a:xfrm>
            <a:off x="4587999" y="3253848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D8E9FA4D-0670-404C-945E-ABF9CC54CEEF}"/>
              </a:ext>
            </a:extLst>
          </p:cNvPr>
          <p:cNvCxnSpPr>
            <a:cxnSpLocks/>
          </p:cNvCxnSpPr>
          <p:nvPr/>
        </p:nvCxnSpPr>
        <p:spPr>
          <a:xfrm>
            <a:off x="5402320" y="3253848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73DAAB3C-8150-47F4-A404-51B10881E0C5}"/>
              </a:ext>
            </a:extLst>
          </p:cNvPr>
          <p:cNvCxnSpPr>
            <a:cxnSpLocks/>
          </p:cNvCxnSpPr>
          <p:nvPr/>
        </p:nvCxnSpPr>
        <p:spPr>
          <a:xfrm>
            <a:off x="4582262" y="4880888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3DEEB0E0-BF14-4AA8-A29F-4AC8C5CF7D97}"/>
              </a:ext>
            </a:extLst>
          </p:cNvPr>
          <p:cNvCxnSpPr>
            <a:cxnSpLocks/>
          </p:cNvCxnSpPr>
          <p:nvPr/>
        </p:nvCxnSpPr>
        <p:spPr>
          <a:xfrm>
            <a:off x="5396583" y="4880888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08674FBE-ACCD-4908-B28F-95A9264F0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103" y="1377086"/>
            <a:ext cx="3988933" cy="2554937"/>
          </a:xfrm>
          <a:prstGeom prst="rect">
            <a:avLst/>
          </a:prstGeom>
          <a:solidFill>
            <a:schemeClr val="tx1"/>
          </a:solidFill>
          <a:ln w="920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938DC4B-7D3A-47BB-A643-0715ECC27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481" y="3124077"/>
            <a:ext cx="3213110" cy="3457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C96F450-9A8C-4008-88E2-EDA77DC5AF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1" y="5999900"/>
            <a:ext cx="774699" cy="77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1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E387343-262D-4F79-9228-4F533ADC875C}"/>
              </a:ext>
            </a:extLst>
          </p:cNvPr>
          <p:cNvSpPr/>
          <p:nvPr/>
        </p:nvSpPr>
        <p:spPr>
          <a:xfrm>
            <a:off x="-134915" y="4042633"/>
            <a:ext cx="63508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Контроль состояния и </a:t>
            </a:r>
          </a:p>
          <a:p>
            <a:pPr marL="620713"/>
            <a:r>
              <a:rPr lang="ru-RU" sz="24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детекция повреждения </a:t>
            </a:r>
          </a:p>
          <a:p>
            <a:pPr marL="620713"/>
            <a:r>
              <a:rPr lang="ru-RU" sz="24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жд путей</a:t>
            </a:r>
            <a:endParaRPr lang="en-US" sz="2400" dirty="0">
              <a:solidFill>
                <a:srgbClr val="1A43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Объект 12">
            <a:extLst>
              <a:ext uri="{FF2B5EF4-FFF2-40B4-BE49-F238E27FC236}">
                <a16:creationId xmlns:a16="http://schemas.microsoft.com/office/drawing/2014/main" id="{A5A6DE11-F6D0-41F3-AF0E-B1E69A9D4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60"/>
          <a:stretch/>
        </p:blipFill>
        <p:spPr>
          <a:xfrm>
            <a:off x="0" y="-13668"/>
            <a:ext cx="12192000" cy="1296276"/>
          </a:xfrm>
        </p:spPr>
      </p:pic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4D424987-EC48-4F03-8983-C20F34771C95}"/>
              </a:ext>
            </a:extLst>
          </p:cNvPr>
          <p:cNvSpPr/>
          <p:nvPr/>
        </p:nvSpPr>
        <p:spPr>
          <a:xfrm>
            <a:off x="-1283" y="0"/>
            <a:ext cx="12192000" cy="1296276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1A4354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Сферы применения искусственной </a:t>
            </a:r>
            <a:b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нейронной сети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BD8EDBA-9093-4760-A1A3-467257D343C7}"/>
              </a:ext>
            </a:extLst>
          </p:cNvPr>
          <p:cNvSpPr/>
          <p:nvPr/>
        </p:nvSpPr>
        <p:spPr>
          <a:xfrm>
            <a:off x="0" y="1721263"/>
            <a:ext cx="63658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363538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Контроль безопасности на ЖД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38C2A4E-4333-48D0-9C05-5599BB2E2D23}"/>
              </a:ext>
            </a:extLst>
          </p:cNvPr>
          <p:cNvSpPr/>
          <p:nvPr/>
        </p:nvSpPr>
        <p:spPr>
          <a:xfrm>
            <a:off x="-134915" y="3143040"/>
            <a:ext cx="2232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Логистика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A7939C-A7F4-421E-BB74-29F67F0F347A}"/>
              </a:ext>
            </a:extLst>
          </p:cNvPr>
          <p:cNvSpPr/>
          <p:nvPr/>
        </p:nvSpPr>
        <p:spPr>
          <a:xfrm>
            <a:off x="-134915" y="5410074"/>
            <a:ext cx="506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Контроль пропускных пунктов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7109A8B-892E-446D-A490-34A989953AD5}"/>
              </a:ext>
            </a:extLst>
          </p:cNvPr>
          <p:cNvCxnSpPr>
            <a:cxnSpLocks/>
          </p:cNvCxnSpPr>
          <p:nvPr/>
        </p:nvCxnSpPr>
        <p:spPr>
          <a:xfrm flipH="1">
            <a:off x="94796" y="2702415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1B60626-775A-4C54-8517-672C2799359A}"/>
              </a:ext>
            </a:extLst>
          </p:cNvPr>
          <p:cNvCxnSpPr>
            <a:cxnSpLocks/>
          </p:cNvCxnSpPr>
          <p:nvPr/>
        </p:nvCxnSpPr>
        <p:spPr>
          <a:xfrm>
            <a:off x="94795" y="2177459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5A621530-3EDC-45F0-B725-B5D43DE60E77}"/>
              </a:ext>
            </a:extLst>
          </p:cNvPr>
          <p:cNvCxnSpPr>
            <a:cxnSpLocks/>
          </p:cNvCxnSpPr>
          <p:nvPr/>
        </p:nvCxnSpPr>
        <p:spPr>
          <a:xfrm flipH="1">
            <a:off x="87951" y="3781544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2D1F44C3-6A71-4F57-9CD5-FD0A981FE16A}"/>
              </a:ext>
            </a:extLst>
          </p:cNvPr>
          <p:cNvCxnSpPr>
            <a:cxnSpLocks/>
          </p:cNvCxnSpPr>
          <p:nvPr/>
        </p:nvCxnSpPr>
        <p:spPr>
          <a:xfrm>
            <a:off x="87951" y="3256588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DC8067F-EB85-450A-BB80-6D93080DECE6}"/>
              </a:ext>
            </a:extLst>
          </p:cNvPr>
          <p:cNvCxnSpPr>
            <a:cxnSpLocks/>
          </p:cNvCxnSpPr>
          <p:nvPr/>
        </p:nvCxnSpPr>
        <p:spPr>
          <a:xfrm flipH="1">
            <a:off x="91119" y="5292265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1D3374D-9D82-496C-84BD-17E402D82655}"/>
              </a:ext>
            </a:extLst>
          </p:cNvPr>
          <p:cNvCxnSpPr>
            <a:cxnSpLocks/>
          </p:cNvCxnSpPr>
          <p:nvPr/>
        </p:nvCxnSpPr>
        <p:spPr>
          <a:xfrm>
            <a:off x="91118" y="4767309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0879E690-53F8-4D97-A807-2E6167547C82}"/>
              </a:ext>
            </a:extLst>
          </p:cNvPr>
          <p:cNvCxnSpPr>
            <a:cxnSpLocks/>
          </p:cNvCxnSpPr>
          <p:nvPr/>
        </p:nvCxnSpPr>
        <p:spPr>
          <a:xfrm flipH="1">
            <a:off x="92835" y="6051488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D5DD70BD-5787-41CF-8C1C-709640AB421F}"/>
              </a:ext>
            </a:extLst>
          </p:cNvPr>
          <p:cNvCxnSpPr>
            <a:cxnSpLocks/>
          </p:cNvCxnSpPr>
          <p:nvPr/>
        </p:nvCxnSpPr>
        <p:spPr>
          <a:xfrm>
            <a:off x="92834" y="5526532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EFF36CD-E35D-4838-8E39-BE385403550B}"/>
              </a:ext>
            </a:extLst>
          </p:cNvPr>
          <p:cNvCxnSpPr>
            <a:cxnSpLocks/>
          </p:cNvCxnSpPr>
          <p:nvPr/>
        </p:nvCxnSpPr>
        <p:spPr>
          <a:xfrm>
            <a:off x="4601028" y="1508692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1DC79B4-40F1-4AA2-98BA-9DE33A0CECE3}"/>
              </a:ext>
            </a:extLst>
          </p:cNvPr>
          <p:cNvCxnSpPr>
            <a:cxnSpLocks/>
          </p:cNvCxnSpPr>
          <p:nvPr/>
        </p:nvCxnSpPr>
        <p:spPr>
          <a:xfrm>
            <a:off x="5415349" y="1508692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A6533F22-1122-466C-9741-493DFA2B1CEC}"/>
              </a:ext>
            </a:extLst>
          </p:cNvPr>
          <p:cNvCxnSpPr>
            <a:cxnSpLocks/>
          </p:cNvCxnSpPr>
          <p:nvPr/>
        </p:nvCxnSpPr>
        <p:spPr>
          <a:xfrm>
            <a:off x="3455918" y="3026928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4D160F55-893D-4496-8751-0EB315EF7D5C}"/>
              </a:ext>
            </a:extLst>
          </p:cNvPr>
          <p:cNvCxnSpPr>
            <a:cxnSpLocks/>
          </p:cNvCxnSpPr>
          <p:nvPr/>
        </p:nvCxnSpPr>
        <p:spPr>
          <a:xfrm>
            <a:off x="4270239" y="3026928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726C23FF-A0E4-4CBF-8746-66D17EEB9EC0}"/>
              </a:ext>
            </a:extLst>
          </p:cNvPr>
          <p:cNvCxnSpPr>
            <a:cxnSpLocks/>
          </p:cNvCxnSpPr>
          <p:nvPr/>
        </p:nvCxnSpPr>
        <p:spPr>
          <a:xfrm>
            <a:off x="3481908" y="3872149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D8E9FA4D-0670-404C-945E-ABF9CC54CEEF}"/>
              </a:ext>
            </a:extLst>
          </p:cNvPr>
          <p:cNvCxnSpPr>
            <a:cxnSpLocks/>
          </p:cNvCxnSpPr>
          <p:nvPr/>
        </p:nvCxnSpPr>
        <p:spPr>
          <a:xfrm>
            <a:off x="4296229" y="3872149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C83CBFA0-EF60-412D-BE3C-84A927097B37}"/>
              </a:ext>
            </a:extLst>
          </p:cNvPr>
          <p:cNvCxnSpPr>
            <a:cxnSpLocks/>
          </p:cNvCxnSpPr>
          <p:nvPr/>
        </p:nvCxnSpPr>
        <p:spPr>
          <a:xfrm>
            <a:off x="4427675" y="5266966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983867D8-3280-4B59-8B43-5BDCBEFD603B}"/>
              </a:ext>
            </a:extLst>
          </p:cNvPr>
          <p:cNvCxnSpPr>
            <a:cxnSpLocks/>
          </p:cNvCxnSpPr>
          <p:nvPr/>
        </p:nvCxnSpPr>
        <p:spPr>
          <a:xfrm>
            <a:off x="5241996" y="5266966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ttps://c.wallhere.com/photos/bd/de/1920x1200_px_digital_art_Lights_night_Rail_Yard_Traffic_Lights_Train_Train_Station-994017.jpg!d">
            <a:extLst>
              <a:ext uri="{FF2B5EF4-FFF2-40B4-BE49-F238E27FC236}">
                <a16:creationId xmlns:a16="http://schemas.microsoft.com/office/drawing/2014/main" id="{D22C53CD-11F0-4457-A793-6E600C9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34" y="1357766"/>
            <a:ext cx="4843487" cy="30271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30303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6" name="Picture 4" descr="https://avatars.mds.yandex.net/get-zen_doc/1528313/pub_5c93cd2c910fbc00b349d95e_5c93cdd3a33d8300b3a4f230/scale_1200">
            <a:extLst>
              <a:ext uri="{FF2B5EF4-FFF2-40B4-BE49-F238E27FC236}">
                <a16:creationId xmlns:a16="http://schemas.microsoft.com/office/drawing/2014/main" id="{9EDF43E0-2F31-4393-9C9A-B4EBEF2B3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08659" y="2269033"/>
            <a:ext cx="4318714" cy="28762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>
                <a:lumMod val="95000"/>
                <a:lumOff val="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80D4FAB-B2E6-4138-8CE2-5E1FAC717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998" y="3258722"/>
            <a:ext cx="5437008" cy="34338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F2D7004C-4E40-41DC-A5DF-D01AC5293FA7}"/>
              </a:ext>
            </a:extLst>
          </p:cNvPr>
          <p:cNvSpPr/>
          <p:nvPr/>
        </p:nvSpPr>
        <p:spPr>
          <a:xfrm>
            <a:off x="8839802" y="3340596"/>
            <a:ext cx="2961164" cy="1085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1A4354"/>
              </a:solidFill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4248F372-DF26-4333-9B30-9DED408221A3}"/>
              </a:ext>
            </a:extLst>
          </p:cNvPr>
          <p:cNvSpPr/>
          <p:nvPr/>
        </p:nvSpPr>
        <p:spPr>
          <a:xfrm>
            <a:off x="6567106" y="5241953"/>
            <a:ext cx="1375575" cy="13683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1A4354"/>
              </a:solidFill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F6CA2076-1BF7-438E-BEB6-24D942E4A7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5" y="5999899"/>
            <a:ext cx="858100" cy="8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0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Объект 12">
            <a:extLst>
              <a:ext uri="{FF2B5EF4-FFF2-40B4-BE49-F238E27FC236}">
                <a16:creationId xmlns:a16="http://schemas.microsoft.com/office/drawing/2014/main" id="{369756B0-D246-4ACC-9E73-215CF45755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60"/>
          <a:stretch/>
        </p:blipFill>
        <p:spPr>
          <a:xfrm>
            <a:off x="0" y="-13668"/>
            <a:ext cx="12192000" cy="1296276"/>
          </a:xfrm>
          <a:prstGeom prst="rect">
            <a:avLst/>
          </a:prstGeom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08F6382F-F342-4CCC-A90E-9CCE685AA76C}"/>
              </a:ext>
            </a:extLst>
          </p:cNvPr>
          <p:cNvSpPr/>
          <p:nvPr/>
        </p:nvSpPr>
        <p:spPr>
          <a:xfrm>
            <a:off x="0" y="-14212"/>
            <a:ext cx="12192000" cy="1296276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1A4354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Сферы применения ИНС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BD8EDBA-9093-4760-A1A3-467257D343C7}"/>
              </a:ext>
            </a:extLst>
          </p:cNvPr>
          <p:cNvSpPr/>
          <p:nvPr/>
        </p:nvSpPr>
        <p:spPr>
          <a:xfrm>
            <a:off x="0" y="1721263"/>
            <a:ext cx="63658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363538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Контроль безопасности на предприятии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38C2A4E-4333-48D0-9C05-5599BB2E2D23}"/>
              </a:ext>
            </a:extLst>
          </p:cNvPr>
          <p:cNvSpPr/>
          <p:nvPr/>
        </p:nvSpPr>
        <p:spPr>
          <a:xfrm>
            <a:off x="-134915" y="2939844"/>
            <a:ext cx="55905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Контроль процесса производства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E387343-262D-4F79-9228-4F533ADC875C}"/>
              </a:ext>
            </a:extLst>
          </p:cNvPr>
          <p:cNvSpPr/>
          <p:nvPr/>
        </p:nvSpPr>
        <p:spPr>
          <a:xfrm>
            <a:off x="-134915" y="4064036"/>
            <a:ext cx="63508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Контроль соблюдения техники безопасности</a:t>
            </a:r>
            <a:endParaRPr lang="en-US" sz="2400" dirty="0">
              <a:solidFill>
                <a:srgbClr val="1A43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A7939C-A7F4-421E-BB74-29F67F0F347A}"/>
              </a:ext>
            </a:extLst>
          </p:cNvPr>
          <p:cNvSpPr/>
          <p:nvPr/>
        </p:nvSpPr>
        <p:spPr>
          <a:xfrm>
            <a:off x="-134915" y="5497159"/>
            <a:ext cx="54563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Выявление дефектов продукции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7109A8B-892E-446D-A490-34A989953AD5}"/>
              </a:ext>
            </a:extLst>
          </p:cNvPr>
          <p:cNvCxnSpPr>
            <a:cxnSpLocks/>
          </p:cNvCxnSpPr>
          <p:nvPr/>
        </p:nvCxnSpPr>
        <p:spPr>
          <a:xfrm flipH="1">
            <a:off x="94796" y="2702415"/>
            <a:ext cx="657678" cy="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1B60626-775A-4C54-8517-672C2799359A}"/>
              </a:ext>
            </a:extLst>
          </p:cNvPr>
          <p:cNvCxnSpPr>
            <a:cxnSpLocks/>
          </p:cNvCxnSpPr>
          <p:nvPr/>
        </p:nvCxnSpPr>
        <p:spPr>
          <a:xfrm>
            <a:off x="94795" y="2177459"/>
            <a:ext cx="0" cy="524956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5A621530-3EDC-45F0-B725-B5D43DE60E77}"/>
              </a:ext>
            </a:extLst>
          </p:cNvPr>
          <p:cNvCxnSpPr>
            <a:cxnSpLocks/>
          </p:cNvCxnSpPr>
          <p:nvPr/>
        </p:nvCxnSpPr>
        <p:spPr>
          <a:xfrm flipH="1">
            <a:off x="87951" y="3694460"/>
            <a:ext cx="657678" cy="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2D1F44C3-6A71-4F57-9CD5-FD0A981FE16A}"/>
              </a:ext>
            </a:extLst>
          </p:cNvPr>
          <p:cNvCxnSpPr>
            <a:cxnSpLocks/>
          </p:cNvCxnSpPr>
          <p:nvPr/>
        </p:nvCxnSpPr>
        <p:spPr>
          <a:xfrm>
            <a:off x="87951" y="3169504"/>
            <a:ext cx="0" cy="524956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DC8067F-EB85-450A-BB80-6D93080DECE6}"/>
              </a:ext>
            </a:extLst>
          </p:cNvPr>
          <p:cNvCxnSpPr>
            <a:cxnSpLocks/>
          </p:cNvCxnSpPr>
          <p:nvPr/>
        </p:nvCxnSpPr>
        <p:spPr>
          <a:xfrm flipH="1">
            <a:off x="91119" y="5198373"/>
            <a:ext cx="657678" cy="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1D3374D-9D82-496C-84BD-17E402D82655}"/>
              </a:ext>
            </a:extLst>
          </p:cNvPr>
          <p:cNvCxnSpPr>
            <a:cxnSpLocks/>
          </p:cNvCxnSpPr>
          <p:nvPr/>
        </p:nvCxnSpPr>
        <p:spPr>
          <a:xfrm>
            <a:off x="91118" y="4673417"/>
            <a:ext cx="0" cy="524956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0879E690-53F8-4D97-A807-2E6167547C82}"/>
              </a:ext>
            </a:extLst>
          </p:cNvPr>
          <p:cNvCxnSpPr>
            <a:cxnSpLocks/>
          </p:cNvCxnSpPr>
          <p:nvPr/>
        </p:nvCxnSpPr>
        <p:spPr>
          <a:xfrm flipH="1">
            <a:off x="94796" y="6301625"/>
            <a:ext cx="657678" cy="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D5DD70BD-5787-41CF-8C1C-709640AB421F}"/>
              </a:ext>
            </a:extLst>
          </p:cNvPr>
          <p:cNvCxnSpPr>
            <a:cxnSpLocks/>
          </p:cNvCxnSpPr>
          <p:nvPr/>
        </p:nvCxnSpPr>
        <p:spPr>
          <a:xfrm>
            <a:off x="92834" y="5776002"/>
            <a:ext cx="0" cy="524956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EFF36CD-E35D-4838-8E39-BE385403550B}"/>
              </a:ext>
            </a:extLst>
          </p:cNvPr>
          <p:cNvCxnSpPr>
            <a:cxnSpLocks/>
          </p:cNvCxnSpPr>
          <p:nvPr/>
        </p:nvCxnSpPr>
        <p:spPr>
          <a:xfrm>
            <a:off x="5718628" y="1543658"/>
            <a:ext cx="814321" cy="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1DC79B4-40F1-4AA2-98BA-9DE33A0CECE3}"/>
              </a:ext>
            </a:extLst>
          </p:cNvPr>
          <p:cNvCxnSpPr>
            <a:cxnSpLocks/>
          </p:cNvCxnSpPr>
          <p:nvPr/>
        </p:nvCxnSpPr>
        <p:spPr>
          <a:xfrm>
            <a:off x="6532949" y="1543658"/>
            <a:ext cx="0" cy="633801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A6533F22-1122-466C-9741-493DFA2B1CEC}"/>
              </a:ext>
            </a:extLst>
          </p:cNvPr>
          <p:cNvCxnSpPr>
            <a:cxnSpLocks/>
          </p:cNvCxnSpPr>
          <p:nvPr/>
        </p:nvCxnSpPr>
        <p:spPr>
          <a:xfrm>
            <a:off x="5672802" y="2732691"/>
            <a:ext cx="814321" cy="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4D160F55-893D-4496-8751-0EB315EF7D5C}"/>
              </a:ext>
            </a:extLst>
          </p:cNvPr>
          <p:cNvCxnSpPr>
            <a:cxnSpLocks/>
          </p:cNvCxnSpPr>
          <p:nvPr/>
        </p:nvCxnSpPr>
        <p:spPr>
          <a:xfrm>
            <a:off x="6487123" y="2732691"/>
            <a:ext cx="0" cy="633801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726C23FF-A0E4-4CBF-8746-66D17EEB9EC0}"/>
              </a:ext>
            </a:extLst>
          </p:cNvPr>
          <p:cNvCxnSpPr>
            <a:cxnSpLocks/>
          </p:cNvCxnSpPr>
          <p:nvPr/>
        </p:nvCxnSpPr>
        <p:spPr>
          <a:xfrm>
            <a:off x="4892519" y="3869347"/>
            <a:ext cx="814321" cy="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D8E9FA4D-0670-404C-945E-ABF9CC54CEEF}"/>
              </a:ext>
            </a:extLst>
          </p:cNvPr>
          <p:cNvCxnSpPr>
            <a:cxnSpLocks/>
          </p:cNvCxnSpPr>
          <p:nvPr/>
        </p:nvCxnSpPr>
        <p:spPr>
          <a:xfrm>
            <a:off x="5706840" y="3883861"/>
            <a:ext cx="0" cy="633801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C83CBFA0-EF60-412D-BE3C-84A927097B37}"/>
              </a:ext>
            </a:extLst>
          </p:cNvPr>
          <p:cNvCxnSpPr>
            <a:cxnSpLocks/>
          </p:cNvCxnSpPr>
          <p:nvPr/>
        </p:nvCxnSpPr>
        <p:spPr>
          <a:xfrm>
            <a:off x="4905827" y="5223420"/>
            <a:ext cx="814321" cy="0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983867D8-3280-4B59-8B43-5BDCBEFD603B}"/>
              </a:ext>
            </a:extLst>
          </p:cNvPr>
          <p:cNvCxnSpPr>
            <a:cxnSpLocks/>
          </p:cNvCxnSpPr>
          <p:nvPr/>
        </p:nvCxnSpPr>
        <p:spPr>
          <a:xfrm>
            <a:off x="5720148" y="5223420"/>
            <a:ext cx="0" cy="633801"/>
          </a:xfrm>
          <a:prstGeom prst="line">
            <a:avLst/>
          </a:prstGeom>
          <a:ln w="25400">
            <a:solidFill>
              <a:srgbClr val="1A4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0CE5AF6-8996-4CC9-969E-FA3337E97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895" y="1569356"/>
            <a:ext cx="4203826" cy="2740976"/>
          </a:xfrm>
          <a:prstGeom prst="rect">
            <a:avLst/>
          </a:prstGeom>
          <a:ln w="88900" cap="sq">
            <a:solidFill>
              <a:schemeClr val="tx1">
                <a:lumMod val="95000"/>
                <a:lumOff val="5000"/>
              </a:schemeClr>
            </a:solidFill>
            <a:round/>
          </a:ln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45A29C6-767D-4ED3-83E4-CC723707D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059" y="6126843"/>
            <a:ext cx="774699" cy="7746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8824C4-F15E-4944-8ED6-9B0F5574F7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07" b="13422"/>
          <a:stretch/>
        </p:blipFill>
        <p:spPr>
          <a:xfrm>
            <a:off x="6132963" y="3540848"/>
            <a:ext cx="4248743" cy="2973344"/>
          </a:xfrm>
          <a:prstGeom prst="rect">
            <a:avLst/>
          </a:prstGeom>
          <a:ln w="88900"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472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Объект 12">
            <a:extLst>
              <a:ext uri="{FF2B5EF4-FFF2-40B4-BE49-F238E27FC236}">
                <a16:creationId xmlns:a16="http://schemas.microsoft.com/office/drawing/2014/main" id="{8E750527-A5CF-4776-BD39-42D353D8C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60"/>
          <a:stretch/>
        </p:blipFill>
        <p:spPr>
          <a:xfrm>
            <a:off x="0" y="1322"/>
            <a:ext cx="12192000" cy="1296276"/>
          </a:xfrm>
        </p:spPr>
      </p:pic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15C65EE8-C71C-447E-85D0-3F0042282179}"/>
              </a:ext>
            </a:extLst>
          </p:cNvPr>
          <p:cNvSpPr/>
          <p:nvPr/>
        </p:nvSpPr>
        <p:spPr>
          <a:xfrm>
            <a:off x="0" y="0"/>
            <a:ext cx="12192000" cy="1296276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1A4354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Сферы применения ИНС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BD8EDBA-9093-4760-A1A3-467257D343C7}"/>
              </a:ext>
            </a:extLst>
          </p:cNvPr>
          <p:cNvSpPr/>
          <p:nvPr/>
        </p:nvSpPr>
        <p:spPr>
          <a:xfrm>
            <a:off x="0" y="1721263"/>
            <a:ext cx="63658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363538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Выявление нарушений общественных правил и вандализма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38C2A4E-4333-48D0-9C05-5599BB2E2D23}"/>
              </a:ext>
            </a:extLst>
          </p:cNvPr>
          <p:cNvSpPr/>
          <p:nvPr/>
        </p:nvSpPr>
        <p:spPr>
          <a:xfrm>
            <a:off x="-134915" y="2939844"/>
            <a:ext cx="6321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Выявление нетипичных происшествий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E387343-262D-4F79-9228-4F533ADC875C}"/>
              </a:ext>
            </a:extLst>
          </p:cNvPr>
          <p:cNvSpPr/>
          <p:nvPr/>
        </p:nvSpPr>
        <p:spPr>
          <a:xfrm>
            <a:off x="-134915" y="4020494"/>
            <a:ext cx="63508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Контроль безопасности ограниченных территорий</a:t>
            </a:r>
            <a:endParaRPr lang="en-US" sz="2400" dirty="0">
              <a:solidFill>
                <a:srgbClr val="1A43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A7939C-A7F4-421E-BB74-29F67F0F347A}"/>
              </a:ext>
            </a:extLst>
          </p:cNvPr>
          <p:cNvSpPr/>
          <p:nvPr/>
        </p:nvSpPr>
        <p:spPr>
          <a:xfrm>
            <a:off x="-134915" y="5439102"/>
            <a:ext cx="7156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Выявление лиц в розыске или преступников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7109A8B-892E-446D-A490-34A989953AD5}"/>
              </a:ext>
            </a:extLst>
          </p:cNvPr>
          <p:cNvCxnSpPr>
            <a:cxnSpLocks/>
          </p:cNvCxnSpPr>
          <p:nvPr/>
        </p:nvCxnSpPr>
        <p:spPr>
          <a:xfrm flipH="1">
            <a:off x="94796" y="2702415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1B60626-775A-4C54-8517-672C2799359A}"/>
              </a:ext>
            </a:extLst>
          </p:cNvPr>
          <p:cNvCxnSpPr>
            <a:cxnSpLocks/>
          </p:cNvCxnSpPr>
          <p:nvPr/>
        </p:nvCxnSpPr>
        <p:spPr>
          <a:xfrm>
            <a:off x="94795" y="2177459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5A621530-3EDC-45F0-B725-B5D43DE60E77}"/>
              </a:ext>
            </a:extLst>
          </p:cNvPr>
          <p:cNvCxnSpPr>
            <a:cxnSpLocks/>
          </p:cNvCxnSpPr>
          <p:nvPr/>
        </p:nvCxnSpPr>
        <p:spPr>
          <a:xfrm flipH="1">
            <a:off x="87951" y="3694460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2D1F44C3-6A71-4F57-9CD5-FD0A981FE16A}"/>
              </a:ext>
            </a:extLst>
          </p:cNvPr>
          <p:cNvCxnSpPr>
            <a:cxnSpLocks/>
          </p:cNvCxnSpPr>
          <p:nvPr/>
        </p:nvCxnSpPr>
        <p:spPr>
          <a:xfrm>
            <a:off x="87951" y="3169504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DC8067F-EB85-450A-BB80-6D93080DECE6}"/>
              </a:ext>
            </a:extLst>
          </p:cNvPr>
          <p:cNvCxnSpPr>
            <a:cxnSpLocks/>
          </p:cNvCxnSpPr>
          <p:nvPr/>
        </p:nvCxnSpPr>
        <p:spPr>
          <a:xfrm flipH="1">
            <a:off x="91119" y="4975659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1D3374D-9D82-496C-84BD-17E402D82655}"/>
              </a:ext>
            </a:extLst>
          </p:cNvPr>
          <p:cNvCxnSpPr>
            <a:cxnSpLocks/>
          </p:cNvCxnSpPr>
          <p:nvPr/>
        </p:nvCxnSpPr>
        <p:spPr>
          <a:xfrm>
            <a:off x="91118" y="4450703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0879E690-53F8-4D97-A807-2E6167547C82}"/>
              </a:ext>
            </a:extLst>
          </p:cNvPr>
          <p:cNvCxnSpPr>
            <a:cxnSpLocks/>
          </p:cNvCxnSpPr>
          <p:nvPr/>
        </p:nvCxnSpPr>
        <p:spPr>
          <a:xfrm flipH="1">
            <a:off x="92835" y="6225662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D5DD70BD-5787-41CF-8C1C-709640AB421F}"/>
              </a:ext>
            </a:extLst>
          </p:cNvPr>
          <p:cNvCxnSpPr>
            <a:cxnSpLocks/>
          </p:cNvCxnSpPr>
          <p:nvPr/>
        </p:nvCxnSpPr>
        <p:spPr>
          <a:xfrm>
            <a:off x="92834" y="5700706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EFF36CD-E35D-4838-8E39-BE385403550B}"/>
              </a:ext>
            </a:extLst>
          </p:cNvPr>
          <p:cNvCxnSpPr>
            <a:cxnSpLocks/>
          </p:cNvCxnSpPr>
          <p:nvPr/>
        </p:nvCxnSpPr>
        <p:spPr>
          <a:xfrm>
            <a:off x="5502434" y="1543658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1DC79B4-40F1-4AA2-98BA-9DE33A0CECE3}"/>
              </a:ext>
            </a:extLst>
          </p:cNvPr>
          <p:cNvCxnSpPr>
            <a:cxnSpLocks/>
          </p:cNvCxnSpPr>
          <p:nvPr/>
        </p:nvCxnSpPr>
        <p:spPr>
          <a:xfrm>
            <a:off x="6316755" y="1543658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A6533F22-1122-466C-9741-493DFA2B1CEC}"/>
              </a:ext>
            </a:extLst>
          </p:cNvPr>
          <p:cNvCxnSpPr>
            <a:cxnSpLocks/>
          </p:cNvCxnSpPr>
          <p:nvPr/>
        </p:nvCxnSpPr>
        <p:spPr>
          <a:xfrm>
            <a:off x="5502434" y="2739247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4D160F55-893D-4496-8751-0EB315EF7D5C}"/>
              </a:ext>
            </a:extLst>
          </p:cNvPr>
          <p:cNvCxnSpPr>
            <a:cxnSpLocks/>
          </p:cNvCxnSpPr>
          <p:nvPr/>
        </p:nvCxnSpPr>
        <p:spPr>
          <a:xfrm>
            <a:off x="6316755" y="2739247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726C23FF-A0E4-4CBF-8746-66D17EEB9EC0}"/>
              </a:ext>
            </a:extLst>
          </p:cNvPr>
          <p:cNvCxnSpPr>
            <a:cxnSpLocks/>
          </p:cNvCxnSpPr>
          <p:nvPr/>
        </p:nvCxnSpPr>
        <p:spPr>
          <a:xfrm>
            <a:off x="5502434" y="3894374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D8E9FA4D-0670-404C-945E-ABF9CC54CEEF}"/>
              </a:ext>
            </a:extLst>
          </p:cNvPr>
          <p:cNvCxnSpPr>
            <a:cxnSpLocks/>
          </p:cNvCxnSpPr>
          <p:nvPr/>
        </p:nvCxnSpPr>
        <p:spPr>
          <a:xfrm>
            <a:off x="6316755" y="3894374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C83CBFA0-EF60-412D-BE3C-84A927097B37}"/>
              </a:ext>
            </a:extLst>
          </p:cNvPr>
          <p:cNvCxnSpPr>
            <a:cxnSpLocks/>
          </p:cNvCxnSpPr>
          <p:nvPr/>
        </p:nvCxnSpPr>
        <p:spPr>
          <a:xfrm>
            <a:off x="6223938" y="5266966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983867D8-3280-4B59-8B43-5BDCBEFD603B}"/>
              </a:ext>
            </a:extLst>
          </p:cNvPr>
          <p:cNvCxnSpPr>
            <a:cxnSpLocks/>
          </p:cNvCxnSpPr>
          <p:nvPr/>
        </p:nvCxnSpPr>
        <p:spPr>
          <a:xfrm>
            <a:off x="7038259" y="5266966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D934E1-9930-455C-AD20-B90C9E8C4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493" y="2154781"/>
            <a:ext cx="4437933" cy="3615235"/>
          </a:xfrm>
          <a:prstGeom prst="rect">
            <a:avLst/>
          </a:prstGeom>
          <a:ln w="889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58E326C-5748-4D82-8748-55A2FB7CB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048" y="6112329"/>
            <a:ext cx="774699" cy="77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2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Объект 12">
            <a:extLst>
              <a:ext uri="{FF2B5EF4-FFF2-40B4-BE49-F238E27FC236}">
                <a16:creationId xmlns:a16="http://schemas.microsoft.com/office/drawing/2014/main" id="{0DFF368C-F451-4BB2-80AA-EE75BAAD5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60"/>
          <a:stretch/>
        </p:blipFill>
        <p:spPr>
          <a:xfrm>
            <a:off x="0" y="-13668"/>
            <a:ext cx="12192000" cy="1296276"/>
          </a:xfrm>
        </p:spPr>
      </p:pic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E4B5361D-9AEE-4997-9883-4751B0C89DB9}"/>
              </a:ext>
            </a:extLst>
          </p:cNvPr>
          <p:cNvSpPr/>
          <p:nvPr/>
        </p:nvSpPr>
        <p:spPr>
          <a:xfrm>
            <a:off x="8891" y="-14430"/>
            <a:ext cx="12192000" cy="1296276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134" name="Picture 14" descr="https://xn--40-jlcqjlif1cu.xn--p1ai/img/4/8.png">
            <a:extLst>
              <a:ext uri="{FF2B5EF4-FFF2-40B4-BE49-F238E27FC236}">
                <a16:creationId xmlns:a16="http://schemas.microsoft.com/office/drawing/2014/main" id="{8162DFB9-5B0E-43F8-90A5-42BF962EFC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6"/>
          <a:stretch/>
        </p:blipFill>
        <p:spPr bwMode="auto">
          <a:xfrm>
            <a:off x="9858751" y="5155981"/>
            <a:ext cx="1786114" cy="1717785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5122" name="Picture 2" descr="https://webstockreview.net/images/document-clipart-manifesto-14.png">
            <a:extLst>
              <a:ext uri="{FF2B5EF4-FFF2-40B4-BE49-F238E27FC236}">
                <a16:creationId xmlns:a16="http://schemas.microsoft.com/office/drawing/2014/main" id="{23E54A9B-A1B4-4074-AE04-8541DB9EA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180" y="1429547"/>
            <a:ext cx="1504159" cy="147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Как мы работаем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BD8EDBA-9093-4760-A1A3-467257D343C7}"/>
              </a:ext>
            </a:extLst>
          </p:cNvPr>
          <p:cNvSpPr/>
          <p:nvPr/>
        </p:nvSpPr>
        <p:spPr>
          <a:xfrm>
            <a:off x="178673" y="1397523"/>
            <a:ext cx="63167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54000">
              <a:buFont typeface="+mj-lt"/>
              <a:buAutoNum type="arabicPeriod"/>
            </a:pPr>
            <a:r>
              <a:rPr lang="ru-RU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бизнес процессов на Вашем предприятии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38C2A4E-4333-48D0-9C05-5599BB2E2D23}"/>
              </a:ext>
            </a:extLst>
          </p:cNvPr>
          <p:cNvSpPr/>
          <p:nvPr/>
        </p:nvSpPr>
        <p:spPr>
          <a:xfrm>
            <a:off x="-1" y="2182624"/>
            <a:ext cx="68140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1938"/>
            <a:r>
              <a:rPr lang="en-US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ru-RU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ТЗ совместно с Вашими специалистами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E387343-262D-4F79-9228-4F533ADC875C}"/>
              </a:ext>
            </a:extLst>
          </p:cNvPr>
          <p:cNvSpPr/>
          <p:nvPr/>
        </p:nvSpPr>
        <p:spPr>
          <a:xfrm>
            <a:off x="3483" y="2945257"/>
            <a:ext cx="62649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1938"/>
            <a:r>
              <a:rPr lang="en-US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ru-RU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 первоочередности задач</a:t>
            </a:r>
            <a:endParaRPr lang="en-US" sz="2000" dirty="0">
              <a:solidFill>
                <a:srgbClr val="1A43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A7939C-A7F4-421E-BB74-29F67F0F347A}"/>
              </a:ext>
            </a:extLst>
          </p:cNvPr>
          <p:cNvSpPr/>
          <p:nvPr/>
        </p:nvSpPr>
        <p:spPr>
          <a:xfrm>
            <a:off x="-23925" y="3769084"/>
            <a:ext cx="91257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1938"/>
            <a:r>
              <a:rPr lang="en-US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ru-RU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Проектирование: прокладка кабеля, мест установки камер и сервера,</a:t>
            </a:r>
            <a:endParaRPr lang="en-US" sz="2000" dirty="0">
              <a:solidFill>
                <a:srgbClr val="1A43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1938"/>
            <a:r>
              <a:rPr lang="ru-RU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Разработка всего комплекса программного обеспечения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DC8067F-EB85-450A-BB80-6D93080DECE6}"/>
              </a:ext>
            </a:extLst>
          </p:cNvPr>
          <p:cNvCxnSpPr>
            <a:cxnSpLocks/>
          </p:cNvCxnSpPr>
          <p:nvPr/>
        </p:nvCxnSpPr>
        <p:spPr>
          <a:xfrm flipH="1">
            <a:off x="96867" y="3632912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1D3374D-9D82-496C-84BD-17E402D82655}"/>
              </a:ext>
            </a:extLst>
          </p:cNvPr>
          <p:cNvCxnSpPr>
            <a:cxnSpLocks/>
          </p:cNvCxnSpPr>
          <p:nvPr/>
        </p:nvCxnSpPr>
        <p:spPr>
          <a:xfrm>
            <a:off x="96866" y="3107956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0879E690-53F8-4D97-A807-2E6167547C82}"/>
              </a:ext>
            </a:extLst>
          </p:cNvPr>
          <p:cNvCxnSpPr>
            <a:cxnSpLocks/>
          </p:cNvCxnSpPr>
          <p:nvPr/>
        </p:nvCxnSpPr>
        <p:spPr>
          <a:xfrm flipH="1">
            <a:off x="127863" y="5791609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D5DD70BD-5787-41CF-8C1C-709640AB421F}"/>
              </a:ext>
            </a:extLst>
          </p:cNvPr>
          <p:cNvCxnSpPr>
            <a:cxnSpLocks/>
          </p:cNvCxnSpPr>
          <p:nvPr/>
        </p:nvCxnSpPr>
        <p:spPr>
          <a:xfrm>
            <a:off x="116791" y="5266653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EFF36CD-E35D-4838-8E39-BE385403550B}"/>
              </a:ext>
            </a:extLst>
          </p:cNvPr>
          <p:cNvCxnSpPr>
            <a:cxnSpLocks/>
          </p:cNvCxnSpPr>
          <p:nvPr/>
        </p:nvCxnSpPr>
        <p:spPr>
          <a:xfrm>
            <a:off x="4450727" y="1365993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1DC79B4-40F1-4AA2-98BA-9DE33A0CECE3}"/>
              </a:ext>
            </a:extLst>
          </p:cNvPr>
          <p:cNvCxnSpPr>
            <a:cxnSpLocks/>
          </p:cNvCxnSpPr>
          <p:nvPr/>
        </p:nvCxnSpPr>
        <p:spPr>
          <a:xfrm>
            <a:off x="5265048" y="1365993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726C23FF-A0E4-4CBF-8746-66D17EEB9EC0}"/>
              </a:ext>
            </a:extLst>
          </p:cNvPr>
          <p:cNvCxnSpPr>
            <a:cxnSpLocks/>
          </p:cNvCxnSpPr>
          <p:nvPr/>
        </p:nvCxnSpPr>
        <p:spPr>
          <a:xfrm>
            <a:off x="8307738" y="3622205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D8E9FA4D-0670-404C-945E-ABF9CC54CEEF}"/>
              </a:ext>
            </a:extLst>
          </p:cNvPr>
          <p:cNvCxnSpPr>
            <a:cxnSpLocks/>
          </p:cNvCxnSpPr>
          <p:nvPr/>
        </p:nvCxnSpPr>
        <p:spPr>
          <a:xfrm>
            <a:off x="9122059" y="3622205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C83CBFA0-EF60-412D-BE3C-84A927097B37}"/>
              </a:ext>
            </a:extLst>
          </p:cNvPr>
          <p:cNvCxnSpPr>
            <a:cxnSpLocks/>
          </p:cNvCxnSpPr>
          <p:nvPr/>
        </p:nvCxnSpPr>
        <p:spPr>
          <a:xfrm>
            <a:off x="5999717" y="5828468"/>
            <a:ext cx="81432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7529437-3E6C-460A-9F3C-47363AD7AA98}"/>
              </a:ext>
            </a:extLst>
          </p:cNvPr>
          <p:cNvSpPr/>
          <p:nvPr/>
        </p:nvSpPr>
        <p:spPr>
          <a:xfrm>
            <a:off x="-8197" y="5063703"/>
            <a:ext cx="90200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1938"/>
            <a:r>
              <a:rPr lang="en-US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r>
              <a:rPr lang="ru-RU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Обучение сотрудников Вашей компании работе с внедренным ИТ решением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63C863A-5DEE-4B78-9642-6C20DC9B32CE}"/>
              </a:ext>
            </a:extLst>
          </p:cNvPr>
          <p:cNvSpPr/>
          <p:nvPr/>
        </p:nvSpPr>
        <p:spPr>
          <a:xfrm>
            <a:off x="-63061" y="6062159"/>
            <a:ext cx="64057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1938"/>
            <a:r>
              <a:rPr lang="ru-RU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7. Гарантийное и постгарантийное обслуживание</a:t>
            </a: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440C4AD3-7688-489F-B79E-80A436FE3FE5}"/>
              </a:ext>
            </a:extLst>
          </p:cNvPr>
          <p:cNvCxnSpPr>
            <a:cxnSpLocks/>
          </p:cNvCxnSpPr>
          <p:nvPr/>
        </p:nvCxnSpPr>
        <p:spPr>
          <a:xfrm>
            <a:off x="6814038" y="5828468"/>
            <a:ext cx="0" cy="63380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4A870B93-7CB7-440F-BD3A-5982E0DF13FB}"/>
              </a:ext>
            </a:extLst>
          </p:cNvPr>
          <p:cNvSpPr/>
          <p:nvPr/>
        </p:nvSpPr>
        <p:spPr>
          <a:xfrm>
            <a:off x="-8197" y="4423918"/>
            <a:ext cx="106170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1938"/>
            <a:r>
              <a:rPr lang="en-US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ru-RU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Подбор, поставка, ввод в эксплуатацию оборудования:</a:t>
            </a:r>
            <a:endParaRPr lang="en-US" sz="2000" dirty="0">
              <a:solidFill>
                <a:srgbClr val="1A43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1938"/>
            <a:r>
              <a:rPr lang="ru-RU" sz="2000" dirty="0">
                <a:solidFill>
                  <a:srgbClr val="1A43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сервер, камеры, прочее. 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8653999B-9147-4A0E-B476-08941C264DE4}"/>
              </a:ext>
            </a:extLst>
          </p:cNvPr>
          <p:cNvCxnSpPr>
            <a:cxnSpLocks/>
          </p:cNvCxnSpPr>
          <p:nvPr/>
        </p:nvCxnSpPr>
        <p:spPr>
          <a:xfrm flipH="1">
            <a:off x="116791" y="6655209"/>
            <a:ext cx="657678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6E1048F7-D6C0-4C68-B666-96F119540919}"/>
              </a:ext>
            </a:extLst>
          </p:cNvPr>
          <p:cNvCxnSpPr>
            <a:cxnSpLocks/>
          </p:cNvCxnSpPr>
          <p:nvPr/>
        </p:nvCxnSpPr>
        <p:spPr>
          <a:xfrm>
            <a:off x="136715" y="6130253"/>
            <a:ext cx="0" cy="52495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4D4E1164-DB9E-40DF-879B-BF5857E21931}"/>
              </a:ext>
            </a:extLst>
          </p:cNvPr>
          <p:cNvSpPr/>
          <p:nvPr/>
        </p:nvSpPr>
        <p:spPr>
          <a:xfrm>
            <a:off x="7038536" y="1915334"/>
            <a:ext cx="602603" cy="74691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3000">
                  <a:schemeClr val="accent1">
                    <a:lumMod val="45000"/>
                    <a:lumOff val="55000"/>
                  </a:schemeClr>
                </a:gs>
                <a:gs pos="8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1A4354"/>
              </a:solidFill>
            </a:endParaRPr>
          </a:p>
        </p:txBody>
      </p:sp>
      <p:pic>
        <p:nvPicPr>
          <p:cNvPr id="5124" name="Picture 4" descr="https://yandex.ru/images/_crpd/uP4t9E204/2dbb86CCxV/oeKalp8njgHohKqWCZbr2ByB1rzd91fA6t18gJ0rPq_Bn5Fb_2WBxgG-IG0GJuuSL5TEWzYUZYT4wKLyxlc4UvHjhMSLKNNI-NKjylat0eFzreyHoNcv4MCZf4_OLH7i0oysMOpDtYVFvBYzd1annQOW73hXMnK2qqX0xepUTFeOnc-rjR_EHcfQgYQsiN7YV4HEipn6PPzYr1C5xDhMmPqDsiWpZ4KpU7YxK3xFjZ8mpN1rTDl_grmA7tj_ZWt6obTekpAr1gvKx52OHYvpx3im2IOb9Q76zaNVsOU8bIDTg4AEn2OAm1ewIzJ0dauQPKbJb3MiVLyFqdD_-U5UXqSczrGeKvcy19KDkBOI3uZbrtS-lew7x-eWfYn-E1egwry0KaxejYBxgTUuflSKoSW9zFpkFmaEvKHy2-VwRkWiocCsmAvQENP-vpAXmNnRQLj7joH_KdD9i3CpyB5ooOWNgB2CfICldYMXEFVrvJklmOxQVzVAvIOd1sHNYVFRgJHdtp8N8zXn-4ehEZ70xWi36byrxAPh6pZqs9AEZIPEt4Q-k0uggHioKjFLebGcGIf_SXsGXrWDqc_95nd2Zq-Dw46YFe8k1cWHpDeG3OJ2gvG7u-Qn5cuqarbFMVKd5oi4AbtqgLtpuRQefUG6uhu69Xd7HWGIrqLv4-BRWnWEutG6khPSG8nkm7QAos_Xcaf3v7PrOczChUyx8Axlusi3uSGrS6G_VZ0nMFFmt5gZgsRPYzpIjLSzwvbqbnp1lZPlhKsu6DHs4Ku4K73a-mqY4qy95gPrxLVss9gYd6LHv5oFuGu8qHG_PRtfe4efAr_fRFAidLadmdLcwEp6e7y91ImaN_kK7umUhRG94vp6m_S-k9E57sCMVKLdLW6H85O-No5ys5Z5swMvf3KLnC2R5k5nKVKAj4XA3-xVWnSAvsSnqBLkKsfipp8Cov7WcLjprIvsK8_LkkeDzAI">
            <a:extLst>
              <a:ext uri="{FF2B5EF4-FFF2-40B4-BE49-F238E27FC236}">
                <a16:creationId xmlns:a16="http://schemas.microsoft.com/office/drawing/2014/main" id="{6CD5AF8D-5791-48AB-A01C-2ADDFA95F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544" y="1609697"/>
            <a:ext cx="1742176" cy="163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Стрелка: вправо 38">
            <a:extLst>
              <a:ext uri="{FF2B5EF4-FFF2-40B4-BE49-F238E27FC236}">
                <a16:creationId xmlns:a16="http://schemas.microsoft.com/office/drawing/2014/main" id="{36E8C986-CAA5-4303-A975-46A7CBF338D4}"/>
              </a:ext>
            </a:extLst>
          </p:cNvPr>
          <p:cNvSpPr/>
          <p:nvPr/>
        </p:nvSpPr>
        <p:spPr>
          <a:xfrm>
            <a:off x="9439711" y="1925520"/>
            <a:ext cx="602603" cy="74691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3000">
                  <a:schemeClr val="accent1">
                    <a:lumMod val="45000"/>
                    <a:lumOff val="55000"/>
                  </a:schemeClr>
                </a:gs>
                <a:gs pos="8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1A4354"/>
              </a:solidFill>
            </a:endParaRPr>
          </a:p>
        </p:txBody>
      </p:sp>
      <p:pic>
        <p:nvPicPr>
          <p:cNvPr id="5126" name="Picture 6" descr="https://berserkon.com/images/processing-vector-order-5.png">
            <a:extLst>
              <a:ext uri="{FF2B5EF4-FFF2-40B4-BE49-F238E27FC236}">
                <a16:creationId xmlns:a16="http://schemas.microsoft.com/office/drawing/2014/main" id="{95619D36-95EF-4C93-BC09-A88E29F07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06" y="1528661"/>
            <a:ext cx="1504159" cy="136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Стрелка: вправо 39">
            <a:extLst>
              <a:ext uri="{FF2B5EF4-FFF2-40B4-BE49-F238E27FC236}">
                <a16:creationId xmlns:a16="http://schemas.microsoft.com/office/drawing/2014/main" id="{C4C88827-06DB-4E83-A62E-4A1D9F13CFFF}"/>
              </a:ext>
            </a:extLst>
          </p:cNvPr>
          <p:cNvSpPr/>
          <p:nvPr/>
        </p:nvSpPr>
        <p:spPr>
          <a:xfrm rot="5400000">
            <a:off x="10427212" y="2835017"/>
            <a:ext cx="602603" cy="74691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3000">
                  <a:schemeClr val="accent1">
                    <a:lumMod val="45000"/>
                    <a:lumOff val="55000"/>
                  </a:schemeClr>
                </a:gs>
                <a:gs pos="8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1A4354"/>
              </a:solidFill>
            </a:endParaRPr>
          </a:p>
        </p:txBody>
      </p:sp>
      <p:pic>
        <p:nvPicPr>
          <p:cNvPr id="5132" name="Picture 12" descr="https://images.squarespace-cdn.com/content/v1/5722bb5b59827eb8a3ae3928/1490371044013-N4YS1N30VICF0IQ8F6FO/ke17ZwdGBToddI8pDm48kGDpvalPb1SqHoCn1hwN0Y57gQa3H78H3Y0txjaiv_0fDoOvxcdMmMKkDsyUqMSsMWxHk725yiiHCCLfrh8O1z5QHyNOqBUUEtDDsRWrJLTmx-YtV7KdJhhcFMxgH7DNwVWsr4BytTuzU0mdZNjZkC7ehjA8nxqmKGxR1QtMJl5J/noun_497643.png">
            <a:extLst>
              <a:ext uri="{FF2B5EF4-FFF2-40B4-BE49-F238E27FC236}">
                <a16:creationId xmlns:a16="http://schemas.microsoft.com/office/drawing/2014/main" id="{387F33CA-3A1E-4869-B4BB-FFC827C3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724" y="3476156"/>
            <a:ext cx="1271434" cy="127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Стрелка: вправо 42">
            <a:extLst>
              <a:ext uri="{FF2B5EF4-FFF2-40B4-BE49-F238E27FC236}">
                <a16:creationId xmlns:a16="http://schemas.microsoft.com/office/drawing/2014/main" id="{92C8FDC4-0904-4E76-AC09-85458A2B1F75}"/>
              </a:ext>
            </a:extLst>
          </p:cNvPr>
          <p:cNvSpPr/>
          <p:nvPr/>
        </p:nvSpPr>
        <p:spPr>
          <a:xfrm rot="5400000">
            <a:off x="10427211" y="4613797"/>
            <a:ext cx="602603" cy="74691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3000">
                  <a:schemeClr val="accent1">
                    <a:lumMod val="45000"/>
                    <a:lumOff val="55000"/>
                  </a:schemeClr>
                </a:gs>
                <a:gs pos="8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1A4354"/>
              </a:solidFill>
            </a:endParaRP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088097DD-C46C-4233-85A2-B535FCB086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192" y="6100596"/>
            <a:ext cx="774699" cy="77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9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9" grpId="0" animBg="1"/>
      <p:bldP spid="40" grpId="0" animBg="1"/>
      <p:bldP spid="43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449</Words>
  <Application>Microsoft Office PowerPoint</Application>
  <PresentationFormat>Широкоэкранный</PresentationFormat>
  <Paragraphs>80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Wingdings</vt:lpstr>
      <vt:lpstr>Тема Office</vt:lpstr>
      <vt:lpstr>Презентация PowerPoint</vt:lpstr>
      <vt:lpstr>ООО “Экосмарт”</vt:lpstr>
      <vt:lpstr>Система </vt:lpstr>
      <vt:lpstr>Преимущества искусственной  нейронной сети</vt:lpstr>
      <vt:lpstr>Сферы применения искусственной  нейронной сети</vt:lpstr>
      <vt:lpstr>Сферы применения искусственной  нейронной сети</vt:lpstr>
      <vt:lpstr>Сферы применения ИНС</vt:lpstr>
      <vt:lpstr>Сферы применения ИНС</vt:lpstr>
      <vt:lpstr>Как мы работаем</vt:lpstr>
      <vt:lpstr>Наши проекты</vt:lpstr>
      <vt:lpstr>Наши проекты</vt:lpstr>
      <vt:lpstr>Наши проекты</vt:lpstr>
      <vt:lpstr>Сотрудничество</vt:lpstr>
      <vt:lpstr>Наши контакты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EcoSmart</dc:title>
  <dc:creator>User</dc:creator>
  <cp:lastModifiedBy>User</cp:lastModifiedBy>
  <cp:revision>71</cp:revision>
  <dcterms:created xsi:type="dcterms:W3CDTF">2021-03-29T05:34:20Z</dcterms:created>
  <dcterms:modified xsi:type="dcterms:W3CDTF">2021-03-31T13:59:02Z</dcterms:modified>
</cp:coreProperties>
</file>